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83" r:id="rId2"/>
    <p:sldId id="256" r:id="rId3"/>
    <p:sldId id="284" r:id="rId4"/>
    <p:sldId id="292" r:id="rId5"/>
    <p:sldId id="293" r:id="rId6"/>
    <p:sldId id="290" r:id="rId7"/>
    <p:sldId id="287" r:id="rId8"/>
    <p:sldId id="294" r:id="rId9"/>
    <p:sldId id="288" r:id="rId10"/>
    <p:sldId id="295" r:id="rId11"/>
    <p:sldId id="296" r:id="rId12"/>
    <p:sldId id="297" r:id="rId13"/>
    <p:sldId id="298" r:id="rId14"/>
    <p:sldId id="300" r:id="rId15"/>
    <p:sldId id="321" r:id="rId16"/>
    <p:sldId id="302" r:id="rId17"/>
    <p:sldId id="303" r:id="rId18"/>
    <p:sldId id="304" r:id="rId19"/>
    <p:sldId id="305" r:id="rId20"/>
    <p:sldId id="306" r:id="rId21"/>
    <p:sldId id="320" r:id="rId22"/>
    <p:sldId id="317" r:id="rId23"/>
    <p:sldId id="318" r:id="rId24"/>
    <p:sldId id="319" r:id="rId25"/>
    <p:sldId id="307" r:id="rId26"/>
    <p:sldId id="308" r:id="rId27"/>
    <p:sldId id="309" r:id="rId28"/>
    <p:sldId id="310" r:id="rId29"/>
    <p:sldId id="311" r:id="rId30"/>
    <p:sldId id="312" r:id="rId31"/>
    <p:sldId id="314" r:id="rId32"/>
    <p:sldId id="315" r:id="rId33"/>
    <p:sldId id="316" r:id="rId34"/>
    <p:sldId id="322" r:id="rId35"/>
    <p:sldId id="291" r:id="rId36"/>
    <p:sldId id="289" r:id="rId37"/>
  </p:sldIdLst>
  <p:sldSz cx="9144000" cy="6858000" type="screen4x3"/>
  <p:notesSz cx="6669088" cy="9775825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117">
          <p15:clr>
            <a:srgbClr val="A4A3A4"/>
          </p15:clr>
        </p15:guide>
        <p15:guide id="3" orient="horz" pos="3884">
          <p15:clr>
            <a:srgbClr val="A4A3A4"/>
          </p15:clr>
        </p15:guide>
        <p15:guide id="4" orient="horz" pos="2341">
          <p15:clr>
            <a:srgbClr val="A4A3A4"/>
          </p15:clr>
        </p15:guide>
        <p15:guide id="5" pos="2880">
          <p15:clr>
            <a:srgbClr val="A4A3A4"/>
          </p15:clr>
        </p15:guide>
        <p15:guide id="6" pos="3243">
          <p15:clr>
            <a:srgbClr val="A4A3A4"/>
          </p15:clr>
        </p15:guide>
        <p15:guide id="7" pos="431">
          <p15:clr>
            <a:srgbClr val="A4A3A4"/>
          </p15:clr>
        </p15:guide>
        <p15:guide id="8" pos="3379">
          <p15:clr>
            <a:srgbClr val="A4A3A4"/>
          </p15:clr>
        </p15:guide>
        <p15:guide id="9" pos="365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2B1E"/>
    <a:srgbClr val="B21C20"/>
    <a:srgbClr val="367068"/>
    <a:srgbClr val="4FA397"/>
    <a:srgbClr val="7DC1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2" autoAdjust="0"/>
    <p:restoredTop sz="94660"/>
  </p:normalViewPr>
  <p:slideViewPr>
    <p:cSldViewPr>
      <p:cViewPr varScale="1">
        <p:scale>
          <a:sx n="41" d="100"/>
          <a:sy n="41" d="100"/>
        </p:scale>
        <p:origin x="768" y="60"/>
      </p:cViewPr>
      <p:guideLst>
        <p:guide orient="horz" pos="2160"/>
        <p:guide orient="horz" pos="1117"/>
        <p:guide orient="horz" pos="3884"/>
        <p:guide orient="horz" pos="2341"/>
        <p:guide pos="2880"/>
        <p:guide pos="3243"/>
        <p:guide pos="431"/>
        <p:guide pos="3379"/>
        <p:guide pos="365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-regneark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Your study time</c:v>
                </c:pt>
              </c:strCache>
            </c:strRef>
          </c:tx>
          <c:cat>
            <c:strRef>
              <c:f>'Ark1'!$A$2:$A$4</c:f>
              <c:strCache>
                <c:ptCount val="3"/>
                <c:pt idx="0">
                  <c:v>At Home</c:v>
                </c:pt>
                <c:pt idx="1">
                  <c:v>Lectures</c:v>
                </c:pt>
                <c:pt idx="2">
                  <c:v>Projects etc</c:v>
                </c:pt>
              </c:strCache>
            </c:strRef>
          </c:cat>
          <c:val>
            <c:numRef>
              <c:f>'Ark1'!$B$2:$B$4</c:f>
              <c:numCache>
                <c:formatCode>General</c:formatCode>
                <c:ptCount val="3"/>
                <c:pt idx="0">
                  <c:v>50</c:v>
                </c:pt>
                <c:pt idx="1">
                  <c:v>35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74-4868-9DF3-527C2D8D87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0.53156</cdr:x>
      <cdr:y>0.43799</cdr:y>
    </cdr:from>
    <cdr:to>
      <cdr:x>0.74418</cdr:x>
      <cdr:y>0.56201</cdr:y>
    </cdr:to>
    <cdr:sp macro="" textlink="">
      <cdr:nvSpPr>
        <cdr:cNvPr id="2" name="Tekstfelt 1"/>
        <cdr:cNvSpPr txBox="1"/>
      </cdr:nvSpPr>
      <cdr:spPr>
        <a:xfrm xmlns:a="http://schemas.openxmlformats.org/drawingml/2006/main">
          <a:off x="3240360" y="1779972"/>
          <a:ext cx="1296144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da-DK" sz="24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Hjemme</a:t>
          </a:r>
          <a:endParaRPr lang="da-DK" sz="24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09F681-3522-420F-8689-7F29167557E6}" type="datetimeFigureOut">
              <a:rPr lang="da-DK" smtClean="0"/>
              <a:t>03-09-2017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285337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777607" y="9285337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F6AC7E-158D-4A8A-8C87-5BC3947BF44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09185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1A282D-D088-4F3F-9B8E-73E10C7F4201}" type="datetimeFigureOut">
              <a:rPr lang="da-DK" smtClean="0"/>
              <a:t>03-09-2017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2175" y="733425"/>
            <a:ext cx="4884738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43517"/>
            <a:ext cx="5335270" cy="439912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85337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285337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A43529-F059-47E2-B433-66415254393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86637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N.B:</a:t>
            </a:r>
            <a:r>
              <a:rPr lang="da-DK" baseline="0" dirty="0" smtClean="0"/>
              <a:t> </a:t>
            </a:r>
            <a:r>
              <a:rPr lang="da-DK" dirty="0" smtClean="0"/>
              <a:t>Slet eller dupliker slides hvis der</a:t>
            </a:r>
            <a:r>
              <a:rPr lang="da-DK" baseline="0" dirty="0" smtClean="0"/>
              <a:t> skal bruges flere eller færre end skabelonen har.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43529-F059-47E2-B433-664152543937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45240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4012-D02C-4659-93AE-B93F4978E828}" type="datetimeFigureOut">
              <a:rPr lang="da-DK" smtClean="0"/>
              <a:pPr/>
              <a:t>03-09-2017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D53E-5E3B-4A6F-ADDC-BEB2B93121BE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92364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4012-D02C-4659-93AE-B93F4978E828}" type="datetimeFigureOut">
              <a:rPr lang="da-DK" smtClean="0"/>
              <a:pPr/>
              <a:t>03-09-2017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D53E-5E3B-4A6F-ADDC-BEB2B93121BE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3520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4012-D02C-4659-93AE-B93F4978E828}" type="datetimeFigureOut">
              <a:rPr lang="da-DK" smtClean="0"/>
              <a:pPr/>
              <a:t>03-09-2017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D53E-5E3B-4A6F-ADDC-BEB2B93121BE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82747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4012-D02C-4659-93AE-B93F4978E828}" type="datetimeFigureOut">
              <a:rPr lang="da-DK" smtClean="0"/>
              <a:pPr/>
              <a:t>03-09-2017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D53E-5E3B-4A6F-ADDC-BEB2B93121BE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49779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4012-D02C-4659-93AE-B93F4978E828}" type="datetimeFigureOut">
              <a:rPr lang="da-DK" smtClean="0"/>
              <a:pPr/>
              <a:t>03-09-2017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D53E-5E3B-4A6F-ADDC-BEB2B93121BE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70011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4012-D02C-4659-93AE-B93F4978E828}" type="datetimeFigureOut">
              <a:rPr lang="da-DK" smtClean="0"/>
              <a:pPr/>
              <a:t>03-09-2017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D53E-5E3B-4A6F-ADDC-BEB2B93121BE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89693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4012-D02C-4659-93AE-B93F4978E828}" type="datetimeFigureOut">
              <a:rPr lang="da-DK" smtClean="0"/>
              <a:pPr/>
              <a:t>03-09-2017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D53E-5E3B-4A6F-ADDC-BEB2B93121BE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39541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4012-D02C-4659-93AE-B93F4978E828}" type="datetimeFigureOut">
              <a:rPr lang="da-DK" smtClean="0"/>
              <a:pPr/>
              <a:t>03-09-2017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D53E-5E3B-4A6F-ADDC-BEB2B93121BE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75690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4012-D02C-4659-93AE-B93F4978E828}" type="datetimeFigureOut">
              <a:rPr lang="da-DK" smtClean="0"/>
              <a:pPr/>
              <a:t>03-09-2017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D53E-5E3B-4A6F-ADDC-BEB2B93121BE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51555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4012-D02C-4659-93AE-B93F4978E828}" type="datetimeFigureOut">
              <a:rPr lang="da-DK" smtClean="0"/>
              <a:pPr/>
              <a:t>03-09-2017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D53E-5E3B-4A6F-ADDC-BEB2B93121BE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2588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24012-D02C-4659-93AE-B93F4978E828}" type="datetimeFigureOut">
              <a:rPr lang="da-DK" smtClean="0"/>
              <a:pPr/>
              <a:t>03-09-2017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6D53E-5E3B-4A6F-ADDC-BEB2B93121BE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72635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24012-D02C-4659-93AE-B93F4978E828}" type="datetimeFigureOut">
              <a:rPr lang="da-DK" smtClean="0"/>
              <a:pPr/>
              <a:t>03-09-2017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6D53E-5E3B-4A6F-ADDC-BEB2B93121BE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1787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eenfoot.org/download" TargetMode="Externa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hyperlink" Target="http://heho-easj.dk/" TargetMode="External"/><Relationship Id="rId4" Type="http://schemas.openxmlformats.org/officeDocument/2006/relationships/hyperlink" Target="https://www.greenfoot.org/download/files/scenarios/wombats.gfar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emf"/><Relationship Id="rId4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asj.dk/" TargetMode="Externa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campus-Slagelse@easj.dk" TargetMode="Externa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5S5Z3x97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600" y="-12433"/>
            <a:ext cx="10359237" cy="6906158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7380312" y="548680"/>
            <a:ext cx="1224136" cy="1224136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272808" y="908720"/>
            <a:ext cx="1403648" cy="5760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a-DK" sz="1200" dirty="0" smtClean="0">
                <a:solidFill>
                  <a:schemeClr val="bg1"/>
                </a:solidFill>
                <a:latin typeface="Gotham Medium"/>
                <a:cs typeface="Gotham Medium"/>
              </a:rPr>
              <a:t>TÆT PÅ DIG</a:t>
            </a:r>
          </a:p>
          <a:p>
            <a:pPr marL="0" indent="0" algn="ctr">
              <a:buNone/>
            </a:pPr>
            <a:r>
              <a:rPr lang="da-DK" sz="1200" dirty="0" smtClean="0">
                <a:solidFill>
                  <a:schemeClr val="bg1"/>
                </a:solidFill>
                <a:latin typeface="Gotham Medium"/>
                <a:cs typeface="Gotham Medium"/>
              </a:rPr>
              <a:t>TÆT PÅ JOB</a:t>
            </a:r>
          </a:p>
        </p:txBody>
      </p:sp>
      <p:sp>
        <p:nvSpPr>
          <p:cNvPr id="6" name="Ellipse 5"/>
          <p:cNvSpPr/>
          <p:nvPr/>
        </p:nvSpPr>
        <p:spPr>
          <a:xfrm>
            <a:off x="6876256" y="1628800"/>
            <a:ext cx="452090" cy="452090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7524328" y="2132856"/>
            <a:ext cx="262566" cy="262566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62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logo_dk_illustrator_long_sort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604" y="5877272"/>
            <a:ext cx="2395396" cy="149493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411760" y="980728"/>
            <a:ext cx="6264696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600" dirty="0" smtClean="0">
                <a:solidFill>
                  <a:srgbClr val="367068"/>
                </a:solidFill>
                <a:latin typeface="Gotham Medium"/>
                <a:cs typeface="Gotham Medium"/>
              </a:rPr>
              <a:t>Valgfag – 4.semester</a:t>
            </a:r>
            <a:endParaRPr lang="da-DK" sz="3600" dirty="0">
              <a:latin typeface="Gotham Medium"/>
              <a:cs typeface="Gotham Medium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411760" y="1772816"/>
            <a:ext cx="648072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Besluttes fra semester til semester</a:t>
            </a:r>
          </a:p>
          <a:p>
            <a:r>
              <a:rPr lang="da-DK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Eksempler</a:t>
            </a:r>
          </a:p>
          <a:p>
            <a:pPr lvl="1"/>
            <a:r>
              <a:rPr lang="da-DK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Game Development</a:t>
            </a:r>
          </a:p>
          <a:p>
            <a:pPr lvl="1"/>
            <a:r>
              <a:rPr lang="da-DK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Android Development</a:t>
            </a:r>
          </a:p>
          <a:p>
            <a:pPr lvl="1"/>
            <a:r>
              <a:rPr lang="da-DK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Security</a:t>
            </a:r>
          </a:p>
          <a:p>
            <a:pPr lvl="1"/>
            <a:r>
              <a:rPr lang="da-DK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Big Data</a:t>
            </a:r>
          </a:p>
          <a:p>
            <a:pPr lvl="1"/>
            <a:r>
              <a:rPr lang="da-DK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Webprogramming</a:t>
            </a:r>
            <a:endParaRPr lang="da-DK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pPr lvl="1"/>
            <a:r>
              <a:rPr lang="da-DK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PHP/ASP.NET</a:t>
            </a:r>
          </a:p>
          <a:p>
            <a:pPr lvl="1"/>
            <a:r>
              <a:rPr lang="da-DK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…</a:t>
            </a:r>
          </a:p>
          <a:p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1368"/>
            <a:ext cx="9144000" cy="116632"/>
          </a:xfrm>
          <a:prstGeom prst="rect">
            <a:avLst/>
          </a:prstGeom>
        </p:spPr>
      </p:pic>
      <p:sp>
        <p:nvSpPr>
          <p:cNvPr id="15" name="Ellipse 14"/>
          <p:cNvSpPr/>
          <p:nvPr/>
        </p:nvSpPr>
        <p:spPr>
          <a:xfrm>
            <a:off x="447502" y="4581128"/>
            <a:ext cx="1224136" cy="1224136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1815654" y="5517232"/>
            <a:ext cx="452090" cy="452090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1383606" y="6093296"/>
            <a:ext cx="262566" cy="262566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83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llipse 16"/>
          <p:cNvSpPr/>
          <p:nvPr/>
        </p:nvSpPr>
        <p:spPr>
          <a:xfrm>
            <a:off x="6876256" y="1628800"/>
            <a:ext cx="452090" cy="452090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pic>
        <p:nvPicPr>
          <p:cNvPr id="2" name="Billede 1" descr="logo_dk_illustrator_long_sort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604" y="5877272"/>
            <a:ext cx="2395396" cy="149493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62880" y="980728"/>
            <a:ext cx="8229600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600" dirty="0" smtClean="0">
                <a:solidFill>
                  <a:srgbClr val="367068"/>
                </a:solidFill>
                <a:latin typeface="Gotham Medium"/>
                <a:cs typeface="Gotham Medium"/>
              </a:rPr>
              <a:t>EASJ – Datamatiker</a:t>
            </a:r>
            <a:endParaRPr lang="da-DK" sz="3600" dirty="0">
              <a:latin typeface="Gotham Medium"/>
              <a:cs typeface="Gotham Medium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62880" y="1772816"/>
            <a:ext cx="6213376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Hele uddannelsen </a:t>
            </a:r>
            <a:r>
              <a:rPr lang="da-DK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svarer til 150 ECTS</a:t>
            </a:r>
          </a:p>
          <a:p>
            <a:r>
              <a:rPr lang="da-DK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30 ECTS </a:t>
            </a:r>
            <a:r>
              <a:rPr lang="da-DK" sz="260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pr semester (fem semestre)</a:t>
            </a:r>
            <a:endParaRPr lang="da-DK" sz="26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pPr lvl="1"/>
            <a:r>
              <a:rPr lang="da-DK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Obligatoriske kurser: 90 </a:t>
            </a:r>
            <a:r>
              <a:rPr lang="da-DK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ECTS</a:t>
            </a:r>
          </a:p>
          <a:p>
            <a:pPr lvl="1"/>
            <a:r>
              <a:rPr lang="da-DK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Valgfag: 30 ECTS</a:t>
            </a:r>
            <a:endParaRPr lang="da-DK" sz="22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pPr lvl="1"/>
            <a:r>
              <a:rPr lang="da-DK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Praktik: 15 </a:t>
            </a:r>
            <a:r>
              <a:rPr lang="da-DK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ECTS</a:t>
            </a:r>
          </a:p>
          <a:p>
            <a:pPr lvl="1"/>
            <a:r>
              <a:rPr lang="da-DK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Afsluttende projekt:15 ECTS</a:t>
            </a:r>
            <a:endParaRPr lang="da-DK" sz="22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pPr marL="0" indent="0">
              <a:buNone/>
            </a:pPr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1368"/>
            <a:ext cx="9144000" cy="116632"/>
          </a:xfrm>
          <a:prstGeom prst="rect">
            <a:avLst/>
          </a:prstGeom>
        </p:spPr>
      </p:pic>
      <p:sp>
        <p:nvSpPr>
          <p:cNvPr id="16" name="Ellipse 15"/>
          <p:cNvSpPr/>
          <p:nvPr/>
        </p:nvSpPr>
        <p:spPr>
          <a:xfrm>
            <a:off x="7380312" y="548680"/>
            <a:ext cx="1224136" cy="1224136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7524328" y="2132856"/>
            <a:ext cx="262566" cy="262566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6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llipse 16"/>
          <p:cNvSpPr/>
          <p:nvPr/>
        </p:nvSpPr>
        <p:spPr>
          <a:xfrm>
            <a:off x="6876256" y="1628800"/>
            <a:ext cx="452090" cy="452090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pic>
        <p:nvPicPr>
          <p:cNvPr id="2" name="Billede 1" descr="logo_dk_illustrator_long_sort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604" y="5877272"/>
            <a:ext cx="2395396" cy="149493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62880" y="980728"/>
            <a:ext cx="8229600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600" dirty="0" smtClean="0">
                <a:solidFill>
                  <a:srgbClr val="367068"/>
                </a:solidFill>
                <a:latin typeface="Gotham Medium"/>
                <a:cs typeface="Gotham Medium"/>
              </a:rPr>
              <a:t>EASJ – Datamatiker</a:t>
            </a:r>
            <a:endParaRPr lang="da-DK" sz="3600" dirty="0">
              <a:latin typeface="Gotham Medium"/>
              <a:cs typeface="Gotham Medium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62880" y="1772816"/>
            <a:ext cx="7725544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Flere forskellige eksamensformer</a:t>
            </a:r>
          </a:p>
          <a:p>
            <a:r>
              <a:rPr lang="da-DK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1.semester</a:t>
            </a:r>
            <a:r>
              <a:rPr lang="da-DK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: mundtlig prøve</a:t>
            </a:r>
          </a:p>
          <a:p>
            <a:r>
              <a:rPr lang="da-DK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2.semester</a:t>
            </a:r>
            <a:r>
              <a:rPr lang="da-DK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: gruppeprojekt og mundtlig eksamen</a:t>
            </a:r>
          </a:p>
          <a:p>
            <a:r>
              <a:rPr lang="da-DK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3.semester</a:t>
            </a:r>
            <a:r>
              <a:rPr lang="da-DK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: programmeringsprøve, </a:t>
            </a:r>
            <a:r>
              <a:rPr lang="da-DK" sz="2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system-udvikling</a:t>
            </a:r>
            <a:r>
              <a:rPr lang="da-DK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 gruppeprojekt og mundtlig eksamen</a:t>
            </a:r>
          </a:p>
          <a:p>
            <a:r>
              <a:rPr lang="da-DK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4.semester</a:t>
            </a:r>
            <a:r>
              <a:rPr lang="da-DK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: (afhænger af fag)</a:t>
            </a:r>
          </a:p>
          <a:p>
            <a:r>
              <a:rPr lang="da-DK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5. semester</a:t>
            </a:r>
            <a:r>
              <a:rPr lang="da-DK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: praktik-rapport og afsluttende rapport (+ mundtlig eksamen for begge)</a:t>
            </a:r>
            <a:endParaRPr lang="da-DK" sz="26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pPr marL="0" indent="0">
              <a:buNone/>
            </a:pPr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1368"/>
            <a:ext cx="9144000" cy="116632"/>
          </a:xfrm>
          <a:prstGeom prst="rect">
            <a:avLst/>
          </a:prstGeom>
        </p:spPr>
      </p:pic>
      <p:sp>
        <p:nvSpPr>
          <p:cNvPr id="16" name="Ellipse 15"/>
          <p:cNvSpPr/>
          <p:nvPr/>
        </p:nvSpPr>
        <p:spPr>
          <a:xfrm>
            <a:off x="7380312" y="548680"/>
            <a:ext cx="1224136" cy="1224136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7524328" y="2132856"/>
            <a:ext cx="262566" cy="262566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54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logo_dk_illustrator_long_sort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604" y="5877272"/>
            <a:ext cx="2395396" cy="1494937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995936" y="1711349"/>
            <a:ext cx="4464496" cy="358985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Dan par med en anden studerende</a:t>
            </a:r>
          </a:p>
          <a:p>
            <a:r>
              <a:rPr lang="da-DK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Interview hinanden i 3-4 minutter</a:t>
            </a:r>
          </a:p>
          <a:p>
            <a:r>
              <a:rPr lang="da-DK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Navn, alder, hvorfra, hvorfor Datamatiker, osv.</a:t>
            </a:r>
          </a:p>
          <a:p>
            <a:r>
              <a:rPr lang="da-DK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Præsentér din makker for klassen (ca. 30 sekunder)</a:t>
            </a:r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1368"/>
            <a:ext cx="9144000" cy="116632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52736"/>
            <a:ext cx="3517512" cy="4365104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985862" y="919261"/>
            <a:ext cx="3960440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600" dirty="0" smtClean="0">
                <a:solidFill>
                  <a:srgbClr val="367068"/>
                </a:solidFill>
                <a:latin typeface="Gotham Medium"/>
                <a:cs typeface="Gotham Medium"/>
              </a:rPr>
              <a:t>INTERVIEW</a:t>
            </a:r>
            <a:endParaRPr lang="da-DK" sz="3600" dirty="0">
              <a:latin typeface="Gotham Medium"/>
              <a:cs typeface="Gotham Medium"/>
            </a:endParaRPr>
          </a:p>
        </p:txBody>
      </p:sp>
    </p:spTree>
    <p:extLst>
      <p:ext uri="{BB962C8B-B14F-4D97-AF65-F5344CB8AC3E}">
        <p14:creationId xmlns:p14="http://schemas.microsoft.com/office/powerpoint/2010/main" val="45422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logo_dk_illustrator_long_sort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604" y="5877272"/>
            <a:ext cx="2395396" cy="1494937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483768" y="1711349"/>
            <a:ext cx="5976664" cy="358985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1368"/>
            <a:ext cx="9144000" cy="116632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115616" y="919261"/>
            <a:ext cx="6480720" cy="792088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600" smtClean="0">
                <a:solidFill>
                  <a:srgbClr val="367068"/>
                </a:solidFill>
                <a:latin typeface="Gotham Medium"/>
                <a:cs typeface="Gotham Medium"/>
              </a:rPr>
              <a:t>CHARLOTTE HEEGAARD (CHHE)</a:t>
            </a:r>
            <a:endParaRPr lang="da-DK" sz="3600" dirty="0">
              <a:latin typeface="Gotham Medium"/>
              <a:cs typeface="Gotham Medium"/>
            </a:endParaRP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486848"/>
            <a:ext cx="2093218" cy="2255094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995936" y="1927373"/>
            <a:ext cx="4464496" cy="358985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Født 1986</a:t>
            </a:r>
          </a:p>
          <a:p>
            <a:r>
              <a:rPr lang="da-DK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Datalog fra RUC 2016</a:t>
            </a:r>
          </a:p>
          <a:p>
            <a:r>
              <a:rPr lang="da-DK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Gift med Allan</a:t>
            </a:r>
            <a:endParaRPr lang="da-DK" sz="2200" dirty="0" smtClean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r>
              <a:rPr lang="da-DK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Bor i Stubbekøbing</a:t>
            </a:r>
          </a:p>
          <a:p>
            <a:r>
              <a:rPr lang="da-DK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EASJ siden 2017</a:t>
            </a:r>
          </a:p>
          <a:p>
            <a:r>
              <a:rPr lang="da-DK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Historik</a:t>
            </a:r>
          </a:p>
          <a:p>
            <a:pPr lvl="1"/>
            <a:r>
              <a:rPr lang="da-DK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Undervist 2. </a:t>
            </a:r>
            <a:r>
              <a:rPr lang="da-DK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sem</a:t>
            </a:r>
            <a:r>
              <a:rPr lang="da-DK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. på EASJ</a:t>
            </a:r>
          </a:p>
          <a:p>
            <a:pPr lvl="1"/>
            <a:r>
              <a:rPr lang="da-DK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Undervist 1. </a:t>
            </a:r>
            <a:r>
              <a:rPr lang="da-DK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sem</a:t>
            </a:r>
            <a:r>
              <a:rPr lang="da-DK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. på RUC</a:t>
            </a:r>
          </a:p>
          <a:p>
            <a:pPr marL="0" indent="0">
              <a:buNone/>
            </a:pPr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</p:txBody>
      </p:sp>
    </p:spTree>
    <p:extLst>
      <p:ext uri="{BB962C8B-B14F-4D97-AF65-F5344CB8AC3E}">
        <p14:creationId xmlns:p14="http://schemas.microsoft.com/office/powerpoint/2010/main" val="339537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logo_dk_illustrator_long_sort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604" y="5877272"/>
            <a:ext cx="2395396" cy="1494937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483768" y="1711349"/>
            <a:ext cx="5976664" cy="358985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1368"/>
            <a:ext cx="9144000" cy="11663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115616" y="919261"/>
            <a:ext cx="6480720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600" dirty="0" smtClean="0">
                <a:solidFill>
                  <a:srgbClr val="367068"/>
                </a:solidFill>
                <a:latin typeface="Gotham Medium"/>
                <a:cs typeface="Gotham Medium"/>
              </a:rPr>
              <a:t>Henrik Høltzer (HEHO)</a:t>
            </a:r>
            <a:endParaRPr lang="da-DK" sz="3600" dirty="0">
              <a:latin typeface="Gotham Medium"/>
              <a:cs typeface="Gotham Medium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995936" y="1927373"/>
            <a:ext cx="4752528" cy="3589859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Født 1963</a:t>
            </a:r>
          </a:p>
          <a:p>
            <a:r>
              <a:rPr lang="da-DK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Civilingeniør (1991)</a:t>
            </a:r>
          </a:p>
          <a:p>
            <a:r>
              <a:rPr lang="da-DK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Gift: Lone</a:t>
            </a:r>
          </a:p>
          <a:p>
            <a:r>
              <a:rPr lang="da-DK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2 Børn: Camilla, Nikolaj</a:t>
            </a:r>
          </a:p>
          <a:p>
            <a:r>
              <a:rPr lang="da-DK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1 Barnebarn: Vitus</a:t>
            </a:r>
          </a:p>
          <a:p>
            <a:r>
              <a:rPr lang="da-DK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Bor i Lejre, Lille Karleby</a:t>
            </a:r>
          </a:p>
          <a:p>
            <a:r>
              <a:rPr lang="da-DK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KHIF Tri, Løb, Cykling mm</a:t>
            </a:r>
          </a:p>
          <a:p>
            <a:r>
              <a:rPr lang="da-DK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Datamatikeruddannelsen siden 1992</a:t>
            </a:r>
          </a:p>
          <a:p>
            <a:r>
              <a:rPr lang="da-DK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Historik</a:t>
            </a:r>
          </a:p>
          <a:p>
            <a:pPr lvl="1"/>
            <a:r>
              <a:rPr lang="da-DK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1991-1992: DTU.</a:t>
            </a:r>
          </a:p>
          <a:p>
            <a:pPr lvl="1"/>
            <a:r>
              <a:rPr lang="da-DK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1999-2008: RUC, Ekstern Lektor</a:t>
            </a: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488992"/>
            <a:ext cx="2052544" cy="205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20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llipse 16"/>
          <p:cNvSpPr/>
          <p:nvPr/>
        </p:nvSpPr>
        <p:spPr>
          <a:xfrm>
            <a:off x="6876256" y="1628800"/>
            <a:ext cx="452090" cy="452090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pic>
        <p:nvPicPr>
          <p:cNvPr id="2" name="Billede 1" descr="logo_dk_illustrator_long_sort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604" y="5877272"/>
            <a:ext cx="2395396" cy="149493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62880" y="980728"/>
            <a:ext cx="8229600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600" dirty="0" smtClean="0">
                <a:solidFill>
                  <a:srgbClr val="367068"/>
                </a:solidFill>
                <a:latin typeface="Gotham Medium"/>
                <a:cs typeface="Gotham Medium"/>
              </a:rPr>
              <a:t>SKEMA 1B</a:t>
            </a:r>
            <a:endParaRPr lang="da-DK" sz="3600" dirty="0">
              <a:latin typeface="Gotham Medium"/>
              <a:cs typeface="Gotham Medium"/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1368"/>
            <a:ext cx="9144000" cy="116632"/>
          </a:xfrm>
          <a:prstGeom prst="rect">
            <a:avLst/>
          </a:prstGeom>
        </p:spPr>
      </p:pic>
      <p:sp>
        <p:nvSpPr>
          <p:cNvPr id="16" name="Ellipse 15"/>
          <p:cNvSpPr/>
          <p:nvPr/>
        </p:nvSpPr>
        <p:spPr>
          <a:xfrm>
            <a:off x="7380312" y="548680"/>
            <a:ext cx="1224136" cy="1224136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7524328" y="2132856"/>
            <a:ext cx="262566" cy="262566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650517"/>
              </p:ext>
            </p:extLst>
          </p:nvPr>
        </p:nvGraphicFramePr>
        <p:xfrm>
          <a:off x="755575" y="2489304"/>
          <a:ext cx="5904416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7613">
                  <a:extLst>
                    <a:ext uri="{9D8B030D-6E8A-4147-A177-3AD203B41FA5}">
                      <a16:colId xmlns:a16="http://schemas.microsoft.com/office/drawing/2014/main" val="1041553978"/>
                    </a:ext>
                  </a:extLst>
                </a:gridCol>
                <a:gridCol w="935335">
                  <a:extLst>
                    <a:ext uri="{9D8B030D-6E8A-4147-A177-3AD203B41FA5}">
                      <a16:colId xmlns:a16="http://schemas.microsoft.com/office/drawing/2014/main" val="304628588"/>
                    </a:ext>
                  </a:extLst>
                </a:gridCol>
                <a:gridCol w="935335">
                  <a:extLst>
                    <a:ext uri="{9D8B030D-6E8A-4147-A177-3AD203B41FA5}">
                      <a16:colId xmlns:a16="http://schemas.microsoft.com/office/drawing/2014/main" val="2330801265"/>
                    </a:ext>
                  </a:extLst>
                </a:gridCol>
                <a:gridCol w="2296133">
                  <a:extLst>
                    <a:ext uri="{9D8B030D-6E8A-4147-A177-3AD203B41FA5}">
                      <a16:colId xmlns:a16="http://schemas.microsoft.com/office/drawing/2014/main" val="9155082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a-DK" b="1" dirty="0" smtClean="0"/>
                        <a:t>Dag</a:t>
                      </a:r>
                      <a:endParaRPr lang="da-DK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b="1" dirty="0" smtClean="0"/>
                        <a:t>Hvad</a:t>
                      </a:r>
                      <a:endParaRPr lang="da-DK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b="1" smtClean="0"/>
                        <a:t>Hvem</a:t>
                      </a:r>
                      <a:endParaRPr lang="da-DK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b="1" smtClean="0"/>
                        <a:t>Hvornår</a:t>
                      </a:r>
                      <a:endParaRPr lang="da-DK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866789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da-DK" sz="1600" smtClean="0"/>
                        <a:t>Tirsdag</a:t>
                      </a:r>
                      <a:endParaRPr lang="da-DK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600" smtClean="0"/>
                        <a:t>SWC</a:t>
                      </a:r>
                      <a:endParaRPr lang="da-DK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CHHE</a:t>
                      </a:r>
                      <a:endParaRPr lang="da-DK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600" baseline="0" smtClean="0"/>
                        <a:t>9.10-11.40</a:t>
                      </a:r>
                      <a:endParaRPr lang="da-DK" sz="1600" baseline="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532864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6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600" smtClean="0"/>
                        <a:t>SWD</a:t>
                      </a:r>
                      <a:endParaRPr lang="da-DK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HEHO</a:t>
                      </a:r>
                      <a:endParaRPr lang="da-DK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12.15-15.35</a:t>
                      </a:r>
                      <a:endParaRPr lang="da-DK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740277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da-DK" sz="1600" smtClean="0"/>
                        <a:t>Onsdag</a:t>
                      </a:r>
                      <a:endParaRPr lang="da-DK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600" smtClean="0"/>
                        <a:t>SWD</a:t>
                      </a:r>
                      <a:endParaRPr lang="da-DK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HEHO</a:t>
                      </a:r>
                      <a:endParaRPr lang="da-DK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600" smtClean="0"/>
                        <a:t>9.10-11.40</a:t>
                      </a:r>
                      <a:endParaRPr lang="da-DK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22580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da-DK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600" smtClean="0"/>
                        <a:t>SWC</a:t>
                      </a:r>
                      <a:endParaRPr lang="da-DK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CHHE</a:t>
                      </a:r>
                      <a:endParaRPr lang="da-DK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600" smtClean="0"/>
                        <a:t>12.15-14.45</a:t>
                      </a:r>
                      <a:endParaRPr lang="da-DK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7305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600" smtClean="0"/>
                        <a:t>Torsdag</a:t>
                      </a:r>
                      <a:endParaRPr lang="da-DK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600" smtClean="0"/>
                        <a:t>SWD</a:t>
                      </a:r>
                      <a:endParaRPr lang="da-DK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HEHO</a:t>
                      </a:r>
                      <a:endParaRPr lang="da-DK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smtClean="0"/>
                        <a:t>9.10-14.45</a:t>
                      </a:r>
                      <a:endParaRPr lang="da-DK" sz="1600" dirty="0" smtClean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590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600" smtClean="0"/>
                        <a:t>Fredag</a:t>
                      </a:r>
                      <a:endParaRPr lang="da-DK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smtClean="0"/>
                        <a:t>SWC</a:t>
                      </a:r>
                      <a:endParaRPr lang="da-DK" sz="1600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 smtClean="0"/>
                        <a:t>CHHE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 smtClean="0"/>
                        <a:t>9.10-13.50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372301"/>
                  </a:ext>
                </a:extLst>
              </a:tr>
            </a:tbl>
          </a:graphicData>
        </a:graphic>
      </p:graphicFrame>
      <p:sp>
        <p:nvSpPr>
          <p:cNvPr id="6" name="Tekstfelt 5"/>
          <p:cNvSpPr txBox="1"/>
          <p:nvPr/>
        </p:nvSpPr>
        <p:spPr>
          <a:xfrm>
            <a:off x="662880" y="5432340"/>
            <a:ext cx="6579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 smtClean="0">
                <a:solidFill>
                  <a:srgbClr val="C00000"/>
                </a:solidFill>
              </a:rPr>
              <a:t>NB: Typisk ugeskema, afvigelser/ændringer forekommer</a:t>
            </a:r>
            <a:endParaRPr lang="da-DK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62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logo_dk_illustrator_long_sort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604" y="5877272"/>
            <a:ext cx="2395396" cy="1494937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995936" y="1711349"/>
            <a:ext cx="4464496" cy="358985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I er </a:t>
            </a:r>
            <a:r>
              <a:rPr lang="da-DK" sz="2600" dirty="0" smtClean="0">
                <a:solidFill>
                  <a:srgbClr val="00B050"/>
                </a:solidFill>
                <a:latin typeface="Gotham Book"/>
                <a:cs typeface="Gotham Book"/>
              </a:rPr>
              <a:t>voksne</a:t>
            </a:r>
            <a:r>
              <a:rPr lang="da-DK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 og </a:t>
            </a:r>
            <a:r>
              <a:rPr lang="da-DK" sz="2600" dirty="0" smtClean="0">
                <a:solidFill>
                  <a:srgbClr val="00B050"/>
                </a:solidFill>
                <a:latin typeface="Gotham Book"/>
                <a:cs typeface="Gotham Book"/>
              </a:rPr>
              <a:t>modne</a:t>
            </a:r>
          </a:p>
          <a:p>
            <a:r>
              <a:rPr lang="da-DK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I er </a:t>
            </a:r>
            <a:r>
              <a:rPr lang="da-DK" sz="260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her </a:t>
            </a:r>
            <a:r>
              <a:rPr lang="da-DK" sz="2600" smtClean="0">
                <a:solidFill>
                  <a:srgbClr val="00B050"/>
                </a:solidFill>
                <a:latin typeface="Gotham Book"/>
                <a:cs typeface="Gotham Book"/>
              </a:rPr>
              <a:t>frivilligt</a:t>
            </a:r>
          </a:p>
          <a:p>
            <a:r>
              <a:rPr lang="da-DK" sz="260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I er </a:t>
            </a:r>
            <a:r>
              <a:rPr lang="da-DK" sz="2600" smtClean="0">
                <a:solidFill>
                  <a:srgbClr val="00B050"/>
                </a:solidFill>
                <a:latin typeface="Gotham Book"/>
                <a:cs typeface="Gotham Book"/>
              </a:rPr>
              <a:t>motiverede</a:t>
            </a:r>
            <a:endParaRPr lang="da-DK" sz="2600" dirty="0" smtClean="0">
              <a:solidFill>
                <a:srgbClr val="00B050"/>
              </a:solidFill>
              <a:latin typeface="Gotham Book"/>
              <a:cs typeface="Gotham Book"/>
            </a:endParaRPr>
          </a:p>
          <a:p>
            <a:r>
              <a:rPr lang="da-DK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I er her for at </a:t>
            </a:r>
            <a:r>
              <a:rPr lang="da-DK" sz="2600" dirty="0" smtClean="0">
                <a:solidFill>
                  <a:srgbClr val="00B050"/>
                </a:solidFill>
                <a:latin typeface="Gotham Book"/>
                <a:cs typeface="Gotham Book"/>
              </a:rPr>
              <a:t>lære</a:t>
            </a:r>
          </a:p>
          <a:p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1368"/>
            <a:ext cx="9144000" cy="116632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985862" y="919261"/>
            <a:ext cx="4402562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600" dirty="0" smtClean="0">
                <a:solidFill>
                  <a:srgbClr val="367068"/>
                </a:solidFill>
                <a:latin typeface="Gotham Medium"/>
                <a:cs typeface="Gotham Medium"/>
              </a:rPr>
              <a:t>VI ANTAGER, AT…</a:t>
            </a:r>
            <a:endParaRPr lang="da-DK" sz="3600" dirty="0">
              <a:latin typeface="Gotham Medium"/>
              <a:cs typeface="Gotham Medium"/>
            </a:endParaRPr>
          </a:p>
        </p:txBody>
      </p:sp>
      <p:pic>
        <p:nvPicPr>
          <p:cNvPr id="7" name="Picture 2" descr="https://image.freepik.com/free-icon/yin-yang-symbol-variant_318-5013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2736495" cy="273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27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logo_dk_illustrator_long_sort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604" y="5877272"/>
            <a:ext cx="2395396" cy="1494937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1368"/>
            <a:ext cx="9144000" cy="116632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827584" y="919261"/>
            <a:ext cx="4968552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600" dirty="0" smtClean="0">
                <a:solidFill>
                  <a:srgbClr val="367068"/>
                </a:solidFill>
                <a:latin typeface="Gotham Medium"/>
                <a:cs typeface="Gotham Medium"/>
              </a:rPr>
              <a:t>VI FORVENTER, AT…</a:t>
            </a:r>
            <a:endParaRPr lang="da-DK" sz="3600" dirty="0">
              <a:latin typeface="Gotham Medium"/>
              <a:cs typeface="Gotham Medium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27584" y="1824631"/>
            <a:ext cx="5112568" cy="358985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I deltager </a:t>
            </a:r>
            <a:r>
              <a:rPr lang="da-DK" sz="2600" dirty="0" smtClean="0">
                <a:solidFill>
                  <a:srgbClr val="00B050"/>
                </a:solidFill>
                <a:latin typeface="Gotham Book"/>
                <a:cs typeface="Gotham Book"/>
              </a:rPr>
              <a:t>aktivt</a:t>
            </a:r>
            <a:r>
              <a:rPr lang="da-DK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 i </a:t>
            </a:r>
            <a:r>
              <a:rPr lang="da-DK" sz="2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undervis-ningen</a:t>
            </a:r>
            <a:endParaRPr lang="da-DK" sz="2600" dirty="0" smtClean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r>
              <a:rPr lang="da-DK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I </a:t>
            </a:r>
            <a:r>
              <a:rPr lang="da-DK" sz="2600" dirty="0" smtClean="0">
                <a:solidFill>
                  <a:srgbClr val="00B050"/>
                </a:solidFill>
                <a:latin typeface="Gotham Book"/>
                <a:cs typeface="Gotham Book"/>
              </a:rPr>
              <a:t>forbereder</a:t>
            </a:r>
            <a:r>
              <a:rPr lang="da-DK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 jer til </a:t>
            </a:r>
            <a:r>
              <a:rPr lang="da-DK" sz="2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undervis-ningen</a:t>
            </a:r>
            <a:endParaRPr lang="da-DK" sz="2600" dirty="0" smtClean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r>
              <a:rPr lang="da-DK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Generelt er </a:t>
            </a:r>
            <a:r>
              <a:rPr lang="da-DK" sz="2600" dirty="0" smtClean="0">
                <a:solidFill>
                  <a:srgbClr val="00B050"/>
                </a:solidFill>
                <a:latin typeface="Gotham Book"/>
                <a:cs typeface="Gotham Book"/>
              </a:rPr>
              <a:t>selvhjulpne</a:t>
            </a:r>
          </a:p>
          <a:p>
            <a:r>
              <a:rPr lang="da-DK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Udviser </a:t>
            </a:r>
            <a:r>
              <a:rPr lang="da-DK" sz="2600" dirty="0" smtClean="0">
                <a:solidFill>
                  <a:srgbClr val="00B050"/>
                </a:solidFill>
                <a:latin typeface="Gotham Book"/>
                <a:cs typeface="Gotham Book"/>
              </a:rPr>
              <a:t>tolerance</a:t>
            </a:r>
            <a:r>
              <a:rPr lang="da-DK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 og </a:t>
            </a:r>
            <a:r>
              <a:rPr lang="da-DK" sz="2600" dirty="0" smtClean="0">
                <a:solidFill>
                  <a:srgbClr val="00B050"/>
                </a:solidFill>
                <a:latin typeface="Gotham Book"/>
                <a:cs typeface="Gotham Book"/>
              </a:rPr>
              <a:t>respekt</a:t>
            </a:r>
            <a:r>
              <a:rPr lang="da-DK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 overfor hinanden (og lærerne)</a:t>
            </a:r>
          </a:p>
          <a:p>
            <a:endParaRPr lang="da-DK" sz="2600" dirty="0" smtClean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</p:txBody>
      </p:sp>
      <p:pic>
        <p:nvPicPr>
          <p:cNvPr id="2050" name="Picture 2" descr="https://image.freepik.com/free-icon/yin-yang-symbol-variant_318-5013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916832"/>
            <a:ext cx="2736495" cy="273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06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logo_dk_illustrator_long_sort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604" y="5877272"/>
            <a:ext cx="2395396" cy="1494937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995936" y="1711349"/>
            <a:ext cx="4464496" cy="358985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???</a:t>
            </a:r>
            <a:endParaRPr lang="da-DK" sz="2600" dirty="0" smtClean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1368"/>
            <a:ext cx="9144000" cy="116632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985862" y="919261"/>
            <a:ext cx="4402562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600" dirty="0" smtClean="0">
                <a:solidFill>
                  <a:srgbClr val="367068"/>
                </a:solidFill>
                <a:latin typeface="Gotham Medium"/>
                <a:cs typeface="Gotham Medium"/>
              </a:rPr>
              <a:t>DET ER </a:t>
            </a:r>
            <a:r>
              <a:rPr lang="da-DK" sz="3600" u="sng" dirty="0" smtClean="0">
                <a:solidFill>
                  <a:srgbClr val="367068"/>
                </a:solidFill>
                <a:latin typeface="Gotham Medium"/>
                <a:cs typeface="Gotham Medium"/>
              </a:rPr>
              <a:t>OK</a:t>
            </a:r>
            <a:r>
              <a:rPr lang="da-DK" sz="3600" dirty="0" smtClean="0">
                <a:solidFill>
                  <a:srgbClr val="367068"/>
                </a:solidFill>
                <a:latin typeface="Gotham Medium"/>
                <a:cs typeface="Gotham Medium"/>
              </a:rPr>
              <a:t> AT</a:t>
            </a:r>
            <a:endParaRPr lang="da-DK" sz="3600" dirty="0">
              <a:latin typeface="Gotham Medium"/>
              <a:cs typeface="Gotham Medium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916832"/>
            <a:ext cx="2352673" cy="227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651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1368"/>
            <a:ext cx="9144000" cy="116632"/>
          </a:xfrm>
          <a:prstGeom prst="rect">
            <a:avLst/>
          </a:prstGeom>
        </p:spPr>
      </p:pic>
      <p:pic>
        <p:nvPicPr>
          <p:cNvPr id="20" name="Billede 19" descr="5S5Z5495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7924" cy="3051949"/>
          </a:xfrm>
          <a:prstGeom prst="rect">
            <a:avLst/>
          </a:prstGeom>
        </p:spPr>
      </p:pic>
      <p:pic>
        <p:nvPicPr>
          <p:cNvPr id="21" name="Billed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076" y="0"/>
            <a:ext cx="4577923" cy="3051949"/>
          </a:xfrm>
          <a:prstGeom prst="rect">
            <a:avLst/>
          </a:prstGeom>
        </p:spPr>
      </p:pic>
      <p:sp>
        <p:nvSpPr>
          <p:cNvPr id="22" name="Ellipse 21"/>
          <p:cNvSpPr/>
          <p:nvPr/>
        </p:nvSpPr>
        <p:spPr>
          <a:xfrm>
            <a:off x="7812360" y="2679304"/>
            <a:ext cx="735873" cy="735873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7452320" y="3343170"/>
            <a:ext cx="271768" cy="271768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7942554" y="3703210"/>
            <a:ext cx="157838" cy="157838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662880" y="3717032"/>
            <a:ext cx="8229600" cy="79208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dirty="0" smtClean="0">
                <a:solidFill>
                  <a:srgbClr val="367068"/>
                </a:solidFill>
                <a:latin typeface="Gotham Bold"/>
                <a:cs typeface="Gotham Bold"/>
              </a:rPr>
              <a:t>Datamatiker-uddannelsen  </a:t>
            </a:r>
          </a:p>
          <a:p>
            <a:pPr algn="l"/>
            <a:r>
              <a:rPr lang="da-DK" dirty="0" smtClean="0">
                <a:solidFill>
                  <a:srgbClr val="367068"/>
                </a:solidFill>
                <a:latin typeface="Gotham Bold"/>
                <a:cs typeface="Gotham Bold"/>
              </a:rPr>
              <a:t>i Roskilde</a:t>
            </a:r>
            <a:endParaRPr lang="da-DK" dirty="0">
              <a:solidFill>
                <a:srgbClr val="367068"/>
              </a:solidFill>
              <a:latin typeface="Gotham Bold"/>
              <a:cs typeface="Gotham Bold"/>
            </a:endParaRPr>
          </a:p>
          <a:p>
            <a:pPr algn="l"/>
            <a:endParaRPr lang="da-DK" dirty="0" smtClean="0">
              <a:solidFill>
                <a:srgbClr val="367068"/>
              </a:solidFill>
              <a:latin typeface="Gotham Bold"/>
              <a:cs typeface="Gotham Bold"/>
            </a:endParaRPr>
          </a:p>
        </p:txBody>
      </p:sp>
      <p:pic>
        <p:nvPicPr>
          <p:cNvPr id="10" name="Billede 9" descr="logo_dk_illustrator_long_sort.eps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604" y="5877272"/>
            <a:ext cx="2395396" cy="149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logo_dk_illustrator_long_sort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604" y="5877272"/>
            <a:ext cx="2395396" cy="1494937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1368"/>
            <a:ext cx="9144000" cy="116632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827584" y="919261"/>
            <a:ext cx="4968552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600" dirty="0" smtClean="0">
                <a:solidFill>
                  <a:srgbClr val="FF0000"/>
                </a:solidFill>
                <a:latin typeface="Gotham Medium"/>
                <a:cs typeface="Gotham Medium"/>
              </a:rPr>
              <a:t>DET ER </a:t>
            </a:r>
            <a:r>
              <a:rPr lang="da-DK" sz="3600" u="sng" dirty="0" smtClean="0">
                <a:solidFill>
                  <a:srgbClr val="FF0000"/>
                </a:solidFill>
                <a:latin typeface="Gotham Medium"/>
                <a:cs typeface="Gotham Medium"/>
              </a:rPr>
              <a:t>IKKE OK</a:t>
            </a:r>
            <a:r>
              <a:rPr lang="da-DK" sz="3600" dirty="0" smtClean="0">
                <a:solidFill>
                  <a:srgbClr val="FF0000"/>
                </a:solidFill>
                <a:latin typeface="Gotham Medium"/>
                <a:cs typeface="Gotham Medium"/>
              </a:rPr>
              <a:t> AT</a:t>
            </a:r>
            <a:endParaRPr lang="da-DK" sz="3600" dirty="0">
              <a:solidFill>
                <a:srgbClr val="FF0000"/>
              </a:solidFill>
              <a:latin typeface="Gotham Medium"/>
              <a:cs typeface="Gotham Medium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27584" y="1824631"/>
            <a:ext cx="5112568" cy="358985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???</a:t>
            </a:r>
            <a:endParaRPr lang="da-DK" sz="2600" dirty="0" smtClean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endParaRPr lang="da-DK" sz="2600" dirty="0" smtClean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203323"/>
            <a:ext cx="2468815" cy="2300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8930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llipse 16"/>
          <p:cNvSpPr/>
          <p:nvPr/>
        </p:nvSpPr>
        <p:spPr>
          <a:xfrm>
            <a:off x="6876256" y="1628800"/>
            <a:ext cx="452090" cy="452090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pic>
        <p:nvPicPr>
          <p:cNvPr id="2" name="Billede 1" descr="logo_dk_illustrator_long_sort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604" y="5877272"/>
            <a:ext cx="2395396" cy="149493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62880" y="980728"/>
            <a:ext cx="8229600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600" dirty="0" smtClean="0">
                <a:solidFill>
                  <a:srgbClr val="367068"/>
                </a:solidFill>
                <a:latin typeface="Gotham Medium"/>
                <a:cs typeface="Gotham Medium"/>
              </a:rPr>
              <a:t>STUDIEAKTIVITETSKRAV</a:t>
            </a:r>
            <a:endParaRPr lang="da-DK" sz="3600" dirty="0">
              <a:latin typeface="Gotham Medium"/>
              <a:cs typeface="Gotham Medium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62880" y="1772816"/>
            <a:ext cx="6213376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Aktiv deltagelse</a:t>
            </a:r>
            <a:endParaRPr lang="da-DK" sz="26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r>
              <a:rPr lang="da-DK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Obligatoriske opgaver</a:t>
            </a:r>
            <a:endParaRPr lang="da-DK" sz="26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r>
              <a:rPr lang="da-DK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Tilstedeværelse</a:t>
            </a:r>
            <a:endParaRPr lang="da-DK" sz="2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1368"/>
            <a:ext cx="9144000" cy="116632"/>
          </a:xfrm>
          <a:prstGeom prst="rect">
            <a:avLst/>
          </a:prstGeom>
        </p:spPr>
      </p:pic>
      <p:sp>
        <p:nvSpPr>
          <p:cNvPr id="18" name="Ellipse 17"/>
          <p:cNvSpPr/>
          <p:nvPr/>
        </p:nvSpPr>
        <p:spPr>
          <a:xfrm>
            <a:off x="7524328" y="2132856"/>
            <a:ext cx="262566" cy="262566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pic>
        <p:nvPicPr>
          <p:cNvPr id="1026" name="Picture 2" descr="Billedresultat for ey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25536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97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llipse 16"/>
          <p:cNvSpPr/>
          <p:nvPr/>
        </p:nvSpPr>
        <p:spPr>
          <a:xfrm>
            <a:off x="6876256" y="1628800"/>
            <a:ext cx="452090" cy="452090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pic>
        <p:nvPicPr>
          <p:cNvPr id="2" name="Billede 1" descr="logo_dk_illustrator_long_sort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604" y="5877272"/>
            <a:ext cx="2395396" cy="149493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62880" y="980728"/>
            <a:ext cx="8229600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600" dirty="0" smtClean="0">
                <a:solidFill>
                  <a:srgbClr val="367068"/>
                </a:solidFill>
                <a:latin typeface="Gotham Medium"/>
                <a:cs typeface="Gotham Medium"/>
              </a:rPr>
              <a:t>STUDIEAKTIVITETSKRAV</a:t>
            </a:r>
            <a:endParaRPr lang="da-DK" sz="3600" dirty="0">
              <a:latin typeface="Gotham Medium"/>
              <a:cs typeface="Gotham Medium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62880" y="1772816"/>
            <a:ext cx="5997352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Aktiv deltagelse</a:t>
            </a:r>
            <a:endParaRPr lang="da-DK" sz="26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r>
              <a:rPr lang="da-DK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Er aktiv deltager i klassetimer, gruppearbejde, m.v..</a:t>
            </a:r>
          </a:p>
          <a:p>
            <a:r>
              <a:rPr lang="da-DK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Er en subjektiv bedømmelse fra </a:t>
            </a:r>
            <a:r>
              <a:rPr lang="da-DK" sz="260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lærernes side</a:t>
            </a:r>
          </a:p>
          <a:p>
            <a:r>
              <a:rPr lang="da-DK" sz="260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Ris til egen r.., hvis man ikke deltager aktivt i gruppearbejde</a:t>
            </a:r>
            <a:endParaRPr lang="da-DK" sz="2600" dirty="0" smtClean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endParaRPr lang="da-DK" sz="2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1368"/>
            <a:ext cx="9144000" cy="116632"/>
          </a:xfrm>
          <a:prstGeom prst="rect">
            <a:avLst/>
          </a:prstGeom>
        </p:spPr>
      </p:pic>
      <p:sp>
        <p:nvSpPr>
          <p:cNvPr id="16" name="Ellipse 15"/>
          <p:cNvSpPr/>
          <p:nvPr/>
        </p:nvSpPr>
        <p:spPr>
          <a:xfrm>
            <a:off x="7380312" y="548680"/>
            <a:ext cx="1224136" cy="1224136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7524328" y="2132856"/>
            <a:ext cx="262566" cy="262566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27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llipse 16"/>
          <p:cNvSpPr/>
          <p:nvPr/>
        </p:nvSpPr>
        <p:spPr>
          <a:xfrm>
            <a:off x="6876256" y="1628800"/>
            <a:ext cx="452090" cy="452090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pic>
        <p:nvPicPr>
          <p:cNvPr id="2" name="Billede 1" descr="logo_dk_illustrator_long_sort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604" y="5877272"/>
            <a:ext cx="2395396" cy="149493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62880" y="980728"/>
            <a:ext cx="8229600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600" dirty="0" smtClean="0">
                <a:solidFill>
                  <a:srgbClr val="367068"/>
                </a:solidFill>
                <a:latin typeface="Gotham Medium"/>
                <a:cs typeface="Gotham Medium"/>
              </a:rPr>
              <a:t>STUDIEAKTIVITETSKRAV</a:t>
            </a:r>
            <a:endParaRPr lang="da-DK" sz="3600" dirty="0">
              <a:latin typeface="Gotham Medium"/>
              <a:cs typeface="Gotham Medium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62880" y="1772816"/>
            <a:ext cx="60337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Obligatoriske opgaver</a:t>
            </a:r>
            <a:endParaRPr lang="da-DK" sz="2600" dirty="0" smtClean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r>
              <a:rPr lang="da-DK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Vil komme i løbet af semesteret, både i SWD og SWC. </a:t>
            </a:r>
          </a:p>
          <a:p>
            <a:r>
              <a:rPr lang="da-DK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Skal afleveres for at kunne gå til eksamen.</a:t>
            </a:r>
          </a:p>
          <a:p>
            <a:r>
              <a:rPr lang="da-DK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Kan også være en præsentation</a:t>
            </a:r>
          </a:p>
          <a:p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1368"/>
            <a:ext cx="9144000" cy="116632"/>
          </a:xfrm>
          <a:prstGeom prst="rect">
            <a:avLst/>
          </a:prstGeom>
        </p:spPr>
      </p:pic>
      <p:sp>
        <p:nvSpPr>
          <p:cNvPr id="16" name="Ellipse 15"/>
          <p:cNvSpPr/>
          <p:nvPr/>
        </p:nvSpPr>
        <p:spPr>
          <a:xfrm>
            <a:off x="7380312" y="548680"/>
            <a:ext cx="1224136" cy="1224136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7524328" y="2132856"/>
            <a:ext cx="262566" cy="262566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43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llipse 16"/>
          <p:cNvSpPr/>
          <p:nvPr/>
        </p:nvSpPr>
        <p:spPr>
          <a:xfrm>
            <a:off x="6876256" y="1628800"/>
            <a:ext cx="452090" cy="452090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pic>
        <p:nvPicPr>
          <p:cNvPr id="2" name="Billede 1" descr="logo_dk_illustrator_long_sort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604" y="5877272"/>
            <a:ext cx="2395396" cy="149493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62880" y="980728"/>
            <a:ext cx="8229600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600" dirty="0" smtClean="0">
                <a:solidFill>
                  <a:srgbClr val="367068"/>
                </a:solidFill>
                <a:latin typeface="Gotham Medium"/>
                <a:cs typeface="Gotham Medium"/>
              </a:rPr>
              <a:t>STUDIEAKTIVITETSKRAV</a:t>
            </a:r>
            <a:endParaRPr lang="da-DK" sz="3600" dirty="0">
              <a:latin typeface="Gotham Medium"/>
              <a:cs typeface="Gotham Medium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62880" y="1772816"/>
            <a:ext cx="6213376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Tilstedeværelse</a:t>
            </a:r>
            <a:r>
              <a:rPr lang="da-DK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 </a:t>
            </a:r>
          </a:p>
          <a:p>
            <a:r>
              <a:rPr lang="da-DK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Det forventes som udgangspunkt, at man møder op til de skemalagte timer.</a:t>
            </a:r>
          </a:p>
          <a:p>
            <a:r>
              <a:rPr lang="da-DK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Lærerne er pålagt at føre ”protokol” over fravær</a:t>
            </a:r>
          </a:p>
          <a:p>
            <a:r>
              <a:rPr lang="da-DK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Hvis fravær over 15 %, kan man komme til en samtale hos </a:t>
            </a:r>
            <a:r>
              <a:rPr lang="da-DK" sz="2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studie-vejleder</a:t>
            </a:r>
            <a:endParaRPr lang="da-DK" sz="2600" dirty="0" smtClean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r>
              <a:rPr lang="da-DK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Ingen smides ud pr. automatik</a:t>
            </a:r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1368"/>
            <a:ext cx="9144000" cy="116632"/>
          </a:xfrm>
          <a:prstGeom prst="rect">
            <a:avLst/>
          </a:prstGeom>
        </p:spPr>
      </p:pic>
      <p:sp>
        <p:nvSpPr>
          <p:cNvPr id="16" name="Ellipse 15"/>
          <p:cNvSpPr/>
          <p:nvPr/>
        </p:nvSpPr>
        <p:spPr>
          <a:xfrm>
            <a:off x="7380312" y="548680"/>
            <a:ext cx="1224136" cy="1224136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7524328" y="2132856"/>
            <a:ext cx="262566" cy="262566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20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llipse 16"/>
          <p:cNvSpPr/>
          <p:nvPr/>
        </p:nvSpPr>
        <p:spPr>
          <a:xfrm>
            <a:off x="6876256" y="1628800"/>
            <a:ext cx="452090" cy="452090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pic>
        <p:nvPicPr>
          <p:cNvPr id="2" name="Billede 1" descr="logo_dk_illustrator_long_sort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604" y="5877272"/>
            <a:ext cx="2395396" cy="149493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39552" y="980728"/>
            <a:ext cx="8229600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600" dirty="0" smtClean="0">
                <a:solidFill>
                  <a:srgbClr val="367068"/>
                </a:solidFill>
                <a:latin typeface="Gotham Medium"/>
                <a:cs typeface="Gotham Medium"/>
              </a:rPr>
              <a:t>HVOR MEGET SKAL JEG YDE?</a:t>
            </a:r>
            <a:endParaRPr lang="da-DK" sz="3600" dirty="0">
              <a:latin typeface="Gotham Medium"/>
              <a:cs typeface="Gotham Medium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9552" y="1772816"/>
            <a:ext cx="6213376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Et semester er 30 ECTS</a:t>
            </a:r>
          </a:p>
          <a:p>
            <a:r>
              <a:rPr lang="da-DK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1 ECTS er ca. 27 timers arbejde</a:t>
            </a:r>
          </a:p>
          <a:p>
            <a:r>
              <a:rPr lang="da-DK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Et semester er ca. 800 timers arbejde</a:t>
            </a:r>
          </a:p>
          <a:p>
            <a:r>
              <a:rPr lang="da-DK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Et semester varer ca. 20 uger</a:t>
            </a:r>
          </a:p>
          <a:p>
            <a:r>
              <a:rPr lang="da-DK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…omkring 40 timer pr. uge</a:t>
            </a:r>
            <a:endParaRPr lang="da-DK" sz="2600" b="1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pPr marL="0" indent="0">
              <a:buNone/>
            </a:pPr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1368"/>
            <a:ext cx="9144000" cy="116632"/>
          </a:xfrm>
          <a:prstGeom prst="rect">
            <a:avLst/>
          </a:prstGeom>
        </p:spPr>
      </p:pic>
      <p:sp>
        <p:nvSpPr>
          <p:cNvPr id="16" name="Ellipse 15"/>
          <p:cNvSpPr/>
          <p:nvPr/>
        </p:nvSpPr>
        <p:spPr>
          <a:xfrm>
            <a:off x="7380312" y="548680"/>
            <a:ext cx="1224136" cy="1224136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7524328" y="2132856"/>
            <a:ext cx="262566" cy="262566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03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llipse 16"/>
          <p:cNvSpPr/>
          <p:nvPr/>
        </p:nvSpPr>
        <p:spPr>
          <a:xfrm>
            <a:off x="6876256" y="1628800"/>
            <a:ext cx="452090" cy="452090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pic>
        <p:nvPicPr>
          <p:cNvPr id="2" name="Billede 1" descr="logo_dk_illustrator_long_sort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604" y="5877272"/>
            <a:ext cx="2395396" cy="149493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39552" y="980728"/>
            <a:ext cx="8229600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600" dirty="0" smtClean="0">
                <a:solidFill>
                  <a:srgbClr val="367068"/>
                </a:solidFill>
                <a:latin typeface="Gotham Medium"/>
                <a:cs typeface="Gotham Medium"/>
              </a:rPr>
              <a:t>HVOR MEGET SKAL JEG YDE?</a:t>
            </a:r>
            <a:endParaRPr lang="da-DK" sz="3600" dirty="0">
              <a:latin typeface="Gotham Medium"/>
              <a:cs typeface="Gotham Medium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9552" y="1772816"/>
            <a:ext cx="650140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En stor del af studiet foregår hjemme!</a:t>
            </a:r>
          </a:p>
          <a:p>
            <a:pPr lvl="1"/>
            <a:r>
              <a:rPr lang="da-DK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Forberedelse</a:t>
            </a:r>
          </a:p>
          <a:p>
            <a:pPr lvl="1"/>
            <a:r>
              <a:rPr lang="da-DK" sz="220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Opsøge andre </a:t>
            </a:r>
            <a:r>
              <a:rPr lang="da-DK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kilder</a:t>
            </a:r>
          </a:p>
          <a:p>
            <a:pPr lvl="1"/>
            <a:r>
              <a:rPr lang="da-DK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Bliv fortrolig </a:t>
            </a:r>
            <a:r>
              <a:rPr lang="da-DK" sz="22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med værktøjer/teknikker!</a:t>
            </a:r>
            <a:endParaRPr lang="da-DK" sz="2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pPr lvl="1"/>
            <a:r>
              <a:rPr lang="da-DK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Øvelse gør mester</a:t>
            </a:r>
          </a:p>
          <a:p>
            <a:r>
              <a:rPr lang="da-DK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Datamatiker er </a:t>
            </a:r>
            <a:r>
              <a:rPr lang="da-DK" sz="260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et fuldtidsstudie</a:t>
            </a:r>
            <a:r>
              <a:rPr lang="da-DK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! </a:t>
            </a:r>
          </a:p>
          <a:p>
            <a:r>
              <a:rPr lang="da-DK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Pas på med for meget arbejde ved siden af studiet</a:t>
            </a:r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1368"/>
            <a:ext cx="9144000" cy="116632"/>
          </a:xfrm>
          <a:prstGeom prst="rect">
            <a:avLst/>
          </a:prstGeom>
        </p:spPr>
      </p:pic>
      <p:sp>
        <p:nvSpPr>
          <p:cNvPr id="16" name="Ellipse 15"/>
          <p:cNvSpPr/>
          <p:nvPr/>
        </p:nvSpPr>
        <p:spPr>
          <a:xfrm>
            <a:off x="7380312" y="548680"/>
            <a:ext cx="1224136" cy="1224136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7524328" y="2132856"/>
            <a:ext cx="262566" cy="262566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10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llipse 16"/>
          <p:cNvSpPr/>
          <p:nvPr/>
        </p:nvSpPr>
        <p:spPr>
          <a:xfrm>
            <a:off x="6876256" y="1628800"/>
            <a:ext cx="452090" cy="452090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pic>
        <p:nvPicPr>
          <p:cNvPr id="2" name="Billede 1" descr="logo_dk_illustrator_long_sort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604" y="5877272"/>
            <a:ext cx="2395396" cy="1494937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1368"/>
            <a:ext cx="9144000" cy="116632"/>
          </a:xfrm>
          <a:prstGeom prst="rect">
            <a:avLst/>
          </a:prstGeom>
        </p:spPr>
      </p:pic>
      <p:sp>
        <p:nvSpPr>
          <p:cNvPr id="16" name="Ellipse 15"/>
          <p:cNvSpPr/>
          <p:nvPr/>
        </p:nvSpPr>
        <p:spPr>
          <a:xfrm>
            <a:off x="7380312" y="548680"/>
            <a:ext cx="1224136" cy="1224136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7524328" y="2132856"/>
            <a:ext cx="262566" cy="262566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371059736"/>
              </p:ext>
            </p:extLst>
          </p:nvPr>
        </p:nvGraphicFramePr>
        <p:xfrm>
          <a:off x="539552" y="1019105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kstfelt 1"/>
          <p:cNvSpPr txBox="1"/>
          <p:nvPr/>
        </p:nvSpPr>
        <p:spPr>
          <a:xfrm>
            <a:off x="2051720" y="3284984"/>
            <a:ext cx="1296144" cy="50405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da-DK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Klasse</a:t>
            </a:r>
            <a:endParaRPr lang="da-DK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kstfelt 1"/>
          <p:cNvSpPr txBox="1"/>
          <p:nvPr/>
        </p:nvSpPr>
        <p:spPr>
          <a:xfrm>
            <a:off x="2281055" y="1699769"/>
            <a:ext cx="1296144" cy="50405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da-DK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Projekter</a:t>
            </a:r>
            <a:endParaRPr lang="da-DK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53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llipse 16"/>
          <p:cNvSpPr/>
          <p:nvPr/>
        </p:nvSpPr>
        <p:spPr>
          <a:xfrm>
            <a:off x="6876256" y="1628800"/>
            <a:ext cx="452090" cy="452090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pic>
        <p:nvPicPr>
          <p:cNvPr id="2" name="Billede 1" descr="logo_dk_illustrator_long_sort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604" y="5877272"/>
            <a:ext cx="2395396" cy="149493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62880" y="980728"/>
            <a:ext cx="8229600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600" dirty="0" smtClean="0">
                <a:solidFill>
                  <a:srgbClr val="367068"/>
                </a:solidFill>
                <a:latin typeface="Gotham Medium"/>
                <a:cs typeface="Gotham Medium"/>
              </a:rPr>
              <a:t>LÆRINGSFORMER</a:t>
            </a:r>
            <a:endParaRPr lang="da-DK" sz="3600" dirty="0">
              <a:latin typeface="Gotham Medium"/>
              <a:cs typeface="Gotham Medium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62880" y="1772816"/>
            <a:ext cx="6213376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60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Klassetimer</a:t>
            </a:r>
            <a:r>
              <a:rPr lang="da-DK" sz="24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 </a:t>
            </a:r>
            <a:r>
              <a:rPr lang="da-DK" sz="240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(gennemgang/øvelser</a:t>
            </a:r>
            <a:r>
              <a:rPr lang="da-DK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)</a:t>
            </a:r>
          </a:p>
          <a:p>
            <a:r>
              <a:rPr lang="da-DK" sz="240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Obligatoriske øvelser</a:t>
            </a:r>
            <a:endParaRPr lang="da-DK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r>
              <a:rPr lang="da-DK" sz="240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Projekter (i varierende størrelse)</a:t>
            </a:r>
            <a:endParaRPr lang="da-DK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r>
              <a:rPr lang="da-DK" sz="240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Praktik (skal selv finde virksomhed)</a:t>
            </a:r>
            <a:endParaRPr lang="da-DK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r>
              <a:rPr lang="da-DK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Hovedopgave</a:t>
            </a:r>
          </a:p>
          <a:p>
            <a:r>
              <a:rPr lang="da-DK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Selvstudie</a:t>
            </a:r>
            <a:endParaRPr lang="da-DK" sz="2600" dirty="0" smtClean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1368"/>
            <a:ext cx="9144000" cy="116632"/>
          </a:xfrm>
          <a:prstGeom prst="rect">
            <a:avLst/>
          </a:prstGeom>
        </p:spPr>
      </p:pic>
      <p:sp>
        <p:nvSpPr>
          <p:cNvPr id="16" name="Ellipse 15"/>
          <p:cNvSpPr/>
          <p:nvPr/>
        </p:nvSpPr>
        <p:spPr>
          <a:xfrm>
            <a:off x="7380312" y="548680"/>
            <a:ext cx="1224136" cy="1224136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7524328" y="2132856"/>
            <a:ext cx="262566" cy="262566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29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llipse 16"/>
          <p:cNvSpPr/>
          <p:nvPr/>
        </p:nvSpPr>
        <p:spPr>
          <a:xfrm>
            <a:off x="6876256" y="1628800"/>
            <a:ext cx="452090" cy="452090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pic>
        <p:nvPicPr>
          <p:cNvPr id="2" name="Billede 1" descr="logo_dk_illustrator_long_sort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604" y="5877272"/>
            <a:ext cx="2395396" cy="1494937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1368"/>
            <a:ext cx="9144000" cy="116632"/>
          </a:xfrm>
          <a:prstGeom prst="rect">
            <a:avLst/>
          </a:prstGeom>
        </p:spPr>
      </p:pic>
      <p:sp>
        <p:nvSpPr>
          <p:cNvPr id="16" name="Ellipse 15"/>
          <p:cNvSpPr/>
          <p:nvPr/>
        </p:nvSpPr>
        <p:spPr>
          <a:xfrm>
            <a:off x="7380312" y="548680"/>
            <a:ext cx="1224136" cy="1224136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7524328" y="2132856"/>
            <a:ext cx="262566" cy="262566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sp>
        <p:nvSpPr>
          <p:cNvPr id="10" name="Rektangel 9"/>
          <p:cNvSpPr/>
          <p:nvPr/>
        </p:nvSpPr>
        <p:spPr>
          <a:xfrm>
            <a:off x="1475656" y="1664804"/>
            <a:ext cx="3024336" cy="1908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Rektangel 10"/>
          <p:cNvSpPr/>
          <p:nvPr/>
        </p:nvSpPr>
        <p:spPr>
          <a:xfrm>
            <a:off x="4499992" y="1664804"/>
            <a:ext cx="3024336" cy="1908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Rektangel 11"/>
          <p:cNvSpPr/>
          <p:nvPr/>
        </p:nvSpPr>
        <p:spPr>
          <a:xfrm>
            <a:off x="1475656" y="3573016"/>
            <a:ext cx="3024336" cy="1908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Rektangel 12"/>
          <p:cNvSpPr/>
          <p:nvPr/>
        </p:nvSpPr>
        <p:spPr>
          <a:xfrm>
            <a:off x="4499992" y="3573016"/>
            <a:ext cx="3024336" cy="1908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Opadgående pil 13"/>
          <p:cNvSpPr/>
          <p:nvPr/>
        </p:nvSpPr>
        <p:spPr>
          <a:xfrm>
            <a:off x="827584" y="1664804"/>
            <a:ext cx="288032" cy="3816424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Højrepil 14"/>
          <p:cNvSpPr/>
          <p:nvPr/>
        </p:nvSpPr>
        <p:spPr>
          <a:xfrm>
            <a:off x="1475656" y="5805264"/>
            <a:ext cx="6048672" cy="2880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" name="Afrundet rektangel 18"/>
          <p:cNvSpPr/>
          <p:nvPr/>
        </p:nvSpPr>
        <p:spPr>
          <a:xfrm>
            <a:off x="179512" y="4941168"/>
            <a:ext cx="1728192" cy="43204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>
                <a:solidFill>
                  <a:schemeClr val="tx1"/>
                </a:solidFill>
              </a:rPr>
              <a:t>Lærer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20" name="Afrundet rektangel 19"/>
          <p:cNvSpPr/>
          <p:nvPr/>
        </p:nvSpPr>
        <p:spPr>
          <a:xfrm>
            <a:off x="179512" y="2060848"/>
            <a:ext cx="1728192" cy="43204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>
                <a:solidFill>
                  <a:schemeClr val="tx1"/>
                </a:solidFill>
              </a:rPr>
              <a:t>Studerende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21" name="Afrundet rektangel 20"/>
          <p:cNvSpPr/>
          <p:nvPr/>
        </p:nvSpPr>
        <p:spPr>
          <a:xfrm>
            <a:off x="1043608" y="5661248"/>
            <a:ext cx="1728192" cy="43204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>
                <a:solidFill>
                  <a:schemeClr val="tx1"/>
                </a:solidFill>
              </a:rPr>
              <a:t>Indledende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22" name="Afrundet rektangel 21"/>
          <p:cNvSpPr/>
          <p:nvPr/>
        </p:nvSpPr>
        <p:spPr>
          <a:xfrm>
            <a:off x="5508104" y="5661248"/>
            <a:ext cx="1728192" cy="43204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smtClean="0">
                <a:solidFill>
                  <a:schemeClr val="tx1"/>
                </a:solidFill>
              </a:rPr>
              <a:t>Anvendt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23" name="Afrundet rektangel 22"/>
          <p:cNvSpPr/>
          <p:nvPr/>
        </p:nvSpPr>
        <p:spPr>
          <a:xfrm>
            <a:off x="2195736" y="3861048"/>
            <a:ext cx="1728192" cy="108012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smtClean="0">
                <a:solidFill>
                  <a:schemeClr val="tx1"/>
                </a:solidFill>
              </a:rPr>
              <a:t>Gennem</a:t>
            </a:r>
          </a:p>
          <a:p>
            <a:pPr algn="ctr"/>
            <a:r>
              <a:rPr lang="da-DK" sz="2400" smtClean="0">
                <a:solidFill>
                  <a:schemeClr val="tx1"/>
                </a:solidFill>
              </a:rPr>
              <a:t>gang</a:t>
            </a:r>
            <a:endParaRPr lang="da-DK" sz="2400" dirty="0">
              <a:solidFill>
                <a:schemeClr val="tx1"/>
              </a:solidFill>
            </a:endParaRPr>
          </a:p>
        </p:txBody>
      </p:sp>
      <p:sp>
        <p:nvSpPr>
          <p:cNvPr id="24" name="Afrundet rektangel 23"/>
          <p:cNvSpPr/>
          <p:nvPr/>
        </p:nvSpPr>
        <p:spPr>
          <a:xfrm>
            <a:off x="1907704" y="2060848"/>
            <a:ext cx="5112568" cy="133214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da-DK" sz="3200" dirty="0" smtClean="0">
                <a:solidFill>
                  <a:schemeClr val="tx1"/>
                </a:solidFill>
              </a:rPr>
              <a:t>Selvstudie</a:t>
            </a:r>
            <a:endParaRPr lang="da-DK" sz="3200" dirty="0">
              <a:solidFill>
                <a:schemeClr val="tx1"/>
              </a:solidFill>
            </a:endParaRPr>
          </a:p>
        </p:txBody>
      </p:sp>
      <p:sp>
        <p:nvSpPr>
          <p:cNvPr id="25" name="Afrundet rektangel 24"/>
          <p:cNvSpPr/>
          <p:nvPr/>
        </p:nvSpPr>
        <p:spPr>
          <a:xfrm>
            <a:off x="3203848" y="3068960"/>
            <a:ext cx="1728192" cy="108012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 smtClean="0">
                <a:solidFill>
                  <a:schemeClr val="tx1"/>
                </a:solidFill>
              </a:rPr>
              <a:t>Øvelser</a:t>
            </a:r>
            <a:endParaRPr lang="da-DK" sz="2400" dirty="0">
              <a:solidFill>
                <a:schemeClr val="tx1"/>
              </a:solidFill>
            </a:endParaRPr>
          </a:p>
        </p:txBody>
      </p:sp>
      <p:sp>
        <p:nvSpPr>
          <p:cNvPr id="26" name="Afrundet rektangel 25"/>
          <p:cNvSpPr/>
          <p:nvPr/>
        </p:nvSpPr>
        <p:spPr>
          <a:xfrm>
            <a:off x="4644008" y="2636912"/>
            <a:ext cx="1728192" cy="108012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 smtClean="0">
                <a:solidFill>
                  <a:schemeClr val="tx1"/>
                </a:solidFill>
              </a:rPr>
              <a:t>Projekter</a:t>
            </a:r>
            <a:endParaRPr lang="da-DK" sz="2400" dirty="0">
              <a:solidFill>
                <a:schemeClr val="tx1"/>
              </a:solidFill>
            </a:endParaRPr>
          </a:p>
        </p:txBody>
      </p:sp>
      <p:sp>
        <p:nvSpPr>
          <p:cNvPr id="27" name="Afrundet rektangel 26"/>
          <p:cNvSpPr/>
          <p:nvPr/>
        </p:nvSpPr>
        <p:spPr>
          <a:xfrm>
            <a:off x="5652120" y="1951464"/>
            <a:ext cx="1872208" cy="108012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 err="1" smtClean="0">
                <a:solidFill>
                  <a:schemeClr val="tx1"/>
                </a:solidFill>
              </a:rPr>
              <a:t>Pratik</a:t>
            </a:r>
            <a:r>
              <a:rPr lang="da-DK" sz="2400" dirty="0" smtClean="0">
                <a:solidFill>
                  <a:schemeClr val="tx1"/>
                </a:solidFill>
              </a:rPr>
              <a:t>/</a:t>
            </a:r>
          </a:p>
          <a:p>
            <a:pPr algn="ctr"/>
            <a:r>
              <a:rPr lang="da-DK" sz="2400" dirty="0" err="1">
                <a:solidFill>
                  <a:schemeClr val="tx1"/>
                </a:solidFill>
              </a:rPr>
              <a:t>h</a:t>
            </a:r>
            <a:r>
              <a:rPr lang="da-DK" sz="2400" dirty="0" err="1" smtClean="0">
                <a:solidFill>
                  <a:schemeClr val="tx1"/>
                </a:solidFill>
              </a:rPr>
              <a:t>ovedopg</a:t>
            </a:r>
            <a:r>
              <a:rPr lang="da-DK" sz="2400" dirty="0" smtClean="0">
                <a:solidFill>
                  <a:schemeClr val="tx1"/>
                </a:solidFill>
              </a:rPr>
              <a:t>.</a:t>
            </a:r>
            <a:endParaRPr lang="da-DK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75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logo_dk_illustrator_long_sort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604" y="5877272"/>
            <a:ext cx="2395396" cy="149493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62880" y="980728"/>
            <a:ext cx="8229600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600" dirty="0" smtClean="0">
                <a:solidFill>
                  <a:srgbClr val="367068"/>
                </a:solidFill>
                <a:latin typeface="Gotham Medium"/>
                <a:cs typeface="Gotham Medium"/>
              </a:rPr>
              <a:t>AGENDA</a:t>
            </a:r>
            <a:endParaRPr lang="da-DK" sz="3600" dirty="0">
              <a:latin typeface="Gotham Medium"/>
              <a:cs typeface="Gotham Medium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62880" y="1772816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Kun generel introduktion i dag</a:t>
            </a:r>
          </a:p>
          <a:p>
            <a:r>
              <a:rPr lang="da-DK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Vi stopper ca. kl. 14.00</a:t>
            </a:r>
          </a:p>
          <a:p>
            <a:r>
              <a:rPr lang="da-DK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Dagens aktiviteter</a:t>
            </a:r>
          </a:p>
          <a:p>
            <a:pPr lvl="1"/>
            <a:r>
              <a:rPr lang="da-DK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Navneskilte, studiehåndbog (og andre materialer)</a:t>
            </a:r>
          </a:p>
          <a:p>
            <a:pPr lvl="1"/>
            <a:r>
              <a:rPr lang="da-DK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Interviews og præsentationer</a:t>
            </a:r>
          </a:p>
          <a:p>
            <a:pPr lvl="1"/>
            <a:r>
              <a:rPr lang="da-DK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Skemaer og lokaler</a:t>
            </a:r>
          </a:p>
          <a:p>
            <a:pPr lvl="1"/>
            <a:r>
              <a:rPr lang="da-DK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Overblik over studiet</a:t>
            </a:r>
          </a:p>
          <a:p>
            <a:pPr lvl="1"/>
            <a:r>
              <a:rPr lang="da-DK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Overblik over første semester</a:t>
            </a:r>
          </a:p>
          <a:p>
            <a:pPr lvl="1"/>
            <a:r>
              <a:rPr lang="da-DK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DSR (De Studerendes Råd)</a:t>
            </a:r>
            <a:endParaRPr lang="da-DK" sz="20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pPr lvl="1"/>
            <a:r>
              <a:rPr lang="da-DK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Studievejleder</a:t>
            </a:r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1368"/>
            <a:ext cx="9144000" cy="116632"/>
          </a:xfrm>
          <a:prstGeom prst="rect">
            <a:avLst/>
          </a:prstGeom>
        </p:spPr>
      </p:pic>
      <p:sp>
        <p:nvSpPr>
          <p:cNvPr id="16" name="Ellipse 15"/>
          <p:cNvSpPr/>
          <p:nvPr/>
        </p:nvSpPr>
        <p:spPr>
          <a:xfrm>
            <a:off x="7380312" y="548680"/>
            <a:ext cx="1224136" cy="1224136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6876256" y="1628800"/>
            <a:ext cx="452090" cy="452090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7524328" y="2132856"/>
            <a:ext cx="262566" cy="262566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37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llipse 16"/>
          <p:cNvSpPr/>
          <p:nvPr/>
        </p:nvSpPr>
        <p:spPr>
          <a:xfrm>
            <a:off x="6876256" y="1628800"/>
            <a:ext cx="452090" cy="452090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pic>
        <p:nvPicPr>
          <p:cNvPr id="2" name="Billede 1" descr="logo_dk_illustrator_long_sort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604" y="5877272"/>
            <a:ext cx="2395396" cy="1494937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1368"/>
            <a:ext cx="9144000" cy="116632"/>
          </a:xfrm>
          <a:prstGeom prst="rect">
            <a:avLst/>
          </a:prstGeom>
        </p:spPr>
      </p:pic>
      <p:sp>
        <p:nvSpPr>
          <p:cNvPr id="16" name="Ellipse 15"/>
          <p:cNvSpPr/>
          <p:nvPr/>
        </p:nvSpPr>
        <p:spPr>
          <a:xfrm>
            <a:off x="7380312" y="548680"/>
            <a:ext cx="1224136" cy="1224136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7524328" y="2132856"/>
            <a:ext cx="262566" cy="262566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pic>
        <p:nvPicPr>
          <p:cNvPr id="10" name="Picture 3" descr="ste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908720"/>
            <a:ext cx="6215082" cy="4661312"/>
          </a:xfrm>
          <a:prstGeom prst="rect">
            <a:avLst/>
          </a:prstGeom>
        </p:spPr>
      </p:pic>
      <p:sp>
        <p:nvSpPr>
          <p:cNvPr id="11" name="Rectangle 4"/>
          <p:cNvSpPr/>
          <p:nvPr/>
        </p:nvSpPr>
        <p:spPr>
          <a:xfrm>
            <a:off x="683568" y="4497742"/>
            <a:ext cx="3714776" cy="48695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Striped Right Arrow 5"/>
          <p:cNvSpPr/>
          <p:nvPr/>
        </p:nvSpPr>
        <p:spPr>
          <a:xfrm rot="19538278">
            <a:off x="608738" y="1656916"/>
            <a:ext cx="3134946" cy="1214446"/>
          </a:xfrm>
          <a:prstGeom prst="stripedRightArrow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2808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llipse 16"/>
          <p:cNvSpPr/>
          <p:nvPr/>
        </p:nvSpPr>
        <p:spPr>
          <a:xfrm>
            <a:off x="6876256" y="1628800"/>
            <a:ext cx="452090" cy="452090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pic>
        <p:nvPicPr>
          <p:cNvPr id="2" name="Billede 1" descr="logo_dk_illustrator_long_sort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604" y="5877272"/>
            <a:ext cx="2395396" cy="149493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62880" y="980728"/>
            <a:ext cx="8229600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600" smtClean="0">
                <a:solidFill>
                  <a:srgbClr val="367068"/>
                </a:solidFill>
                <a:latin typeface="Gotham Medium"/>
                <a:cs typeface="Gotham Medium"/>
              </a:rPr>
              <a:t>ELISAGÅRDSVEJ 5, 2.sal</a:t>
            </a:r>
            <a:endParaRPr lang="da-DK" sz="3600" dirty="0">
              <a:latin typeface="Gotham Medium"/>
              <a:cs typeface="Gotham Medium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62880" y="1772816"/>
            <a:ext cx="5925344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Lokalerne er generelt åbne fra 7.30 til 21.00 på hverdage</a:t>
            </a:r>
          </a:p>
          <a:p>
            <a:r>
              <a:rPr lang="da-DK" sz="260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Adgang til printere</a:t>
            </a:r>
          </a:p>
          <a:p>
            <a:r>
              <a:rPr lang="da-DK" sz="260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Ingen rygning indendørs</a:t>
            </a:r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1368"/>
            <a:ext cx="9144000" cy="116632"/>
          </a:xfrm>
          <a:prstGeom prst="rect">
            <a:avLst/>
          </a:prstGeom>
        </p:spPr>
      </p:pic>
      <p:sp>
        <p:nvSpPr>
          <p:cNvPr id="16" name="Ellipse 15"/>
          <p:cNvSpPr/>
          <p:nvPr/>
        </p:nvSpPr>
        <p:spPr>
          <a:xfrm>
            <a:off x="7380312" y="548680"/>
            <a:ext cx="1224136" cy="1224136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7524328" y="2132856"/>
            <a:ext cx="262566" cy="262566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23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llipse 16"/>
          <p:cNvSpPr/>
          <p:nvPr/>
        </p:nvSpPr>
        <p:spPr>
          <a:xfrm>
            <a:off x="6876256" y="1628800"/>
            <a:ext cx="452090" cy="452090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pic>
        <p:nvPicPr>
          <p:cNvPr id="2" name="Billede 1" descr="logo_dk_illustrator_long_sort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604" y="5877272"/>
            <a:ext cx="2395396" cy="149493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62880" y="980728"/>
            <a:ext cx="8229600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600" dirty="0" smtClean="0">
                <a:solidFill>
                  <a:srgbClr val="367068"/>
                </a:solidFill>
                <a:latin typeface="Gotham Medium"/>
                <a:cs typeface="Gotham Medium"/>
              </a:rPr>
              <a:t>COMPUTER &amp; SOFTWARE</a:t>
            </a:r>
            <a:endParaRPr lang="da-DK" sz="3600" dirty="0">
              <a:latin typeface="Gotham Medium"/>
              <a:cs typeface="Gotham Medium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62880" y="1772816"/>
            <a:ext cx="5637312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Uddannelsen stiller </a:t>
            </a:r>
            <a:r>
              <a:rPr lang="da-DK" sz="26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ikke</a:t>
            </a:r>
            <a:r>
              <a:rPr lang="da-DK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 PC til rådighed – medbring egen</a:t>
            </a:r>
          </a:p>
          <a:p>
            <a:r>
              <a:rPr lang="da-DK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Skal kunne køre Windows 10 software</a:t>
            </a:r>
          </a:p>
          <a:p>
            <a:r>
              <a:rPr lang="da-DK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Man kan godt bruge Mac/Linux, </a:t>
            </a:r>
            <a:r>
              <a:rPr lang="da-DK" sz="26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men</a:t>
            </a:r>
            <a:r>
              <a:rPr lang="da-DK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 det er eget ansvar at få tingene til at fungere!</a:t>
            </a:r>
          </a:p>
          <a:p>
            <a:r>
              <a:rPr lang="da-DK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Ingen support fra skolen til ikke-Windows maskiner…</a:t>
            </a:r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1368"/>
            <a:ext cx="9144000" cy="116632"/>
          </a:xfrm>
          <a:prstGeom prst="rect">
            <a:avLst/>
          </a:prstGeom>
        </p:spPr>
      </p:pic>
      <p:sp>
        <p:nvSpPr>
          <p:cNvPr id="16" name="Ellipse 15"/>
          <p:cNvSpPr/>
          <p:nvPr/>
        </p:nvSpPr>
        <p:spPr>
          <a:xfrm>
            <a:off x="7380312" y="548680"/>
            <a:ext cx="1224136" cy="1224136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7524328" y="2132856"/>
            <a:ext cx="262566" cy="262566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53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llipse 16"/>
          <p:cNvSpPr/>
          <p:nvPr/>
        </p:nvSpPr>
        <p:spPr>
          <a:xfrm>
            <a:off x="6876256" y="1628800"/>
            <a:ext cx="452090" cy="452090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pic>
        <p:nvPicPr>
          <p:cNvPr id="2" name="Billede 1" descr="logo_dk_illustrator_long_sort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604" y="5877272"/>
            <a:ext cx="2395396" cy="149493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62880" y="980728"/>
            <a:ext cx="8229600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600" dirty="0" smtClean="0">
                <a:solidFill>
                  <a:srgbClr val="367068"/>
                </a:solidFill>
                <a:latin typeface="Gotham Medium"/>
                <a:cs typeface="Gotham Medium"/>
              </a:rPr>
              <a:t>COMPUTER &amp; SOFTWARE</a:t>
            </a:r>
            <a:endParaRPr lang="da-DK" sz="3600" dirty="0">
              <a:latin typeface="Gotham Medium"/>
              <a:cs typeface="Gotham Medium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62880" y="1772816"/>
            <a:ext cx="5637312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Skolen giver adgang til Microsoft software via </a:t>
            </a:r>
            <a:r>
              <a:rPr lang="da-DK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MS Imagine</a:t>
            </a:r>
          </a:p>
          <a:p>
            <a:r>
              <a:rPr lang="da-DK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Office 365 (+ 1TB lagerplads)</a:t>
            </a:r>
          </a:p>
          <a:p>
            <a:r>
              <a:rPr lang="da-DK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Skal have en del produkter installeret – detaljer følger i de enkelte klasser</a:t>
            </a:r>
          </a:p>
          <a:p>
            <a:r>
              <a:rPr lang="da-DK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Ingen panik, hvis det ikke kører fra dag 1 – hjælp hinanden</a:t>
            </a:r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1368"/>
            <a:ext cx="9144000" cy="116632"/>
          </a:xfrm>
          <a:prstGeom prst="rect">
            <a:avLst/>
          </a:prstGeom>
        </p:spPr>
      </p:pic>
      <p:sp>
        <p:nvSpPr>
          <p:cNvPr id="16" name="Ellipse 15"/>
          <p:cNvSpPr/>
          <p:nvPr/>
        </p:nvSpPr>
        <p:spPr>
          <a:xfrm>
            <a:off x="7380312" y="548680"/>
            <a:ext cx="1224136" cy="1224136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7524328" y="2132856"/>
            <a:ext cx="262566" cy="262566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35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llipse 16"/>
          <p:cNvSpPr/>
          <p:nvPr/>
        </p:nvSpPr>
        <p:spPr>
          <a:xfrm>
            <a:off x="6876256" y="1628800"/>
            <a:ext cx="452090" cy="452090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pic>
        <p:nvPicPr>
          <p:cNvPr id="2" name="Billede 1" descr="logo_dk_illustrator_long_sort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604" y="5877272"/>
            <a:ext cx="2395396" cy="149493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62880" y="980728"/>
            <a:ext cx="8229600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600" smtClean="0">
                <a:solidFill>
                  <a:srgbClr val="367068"/>
                </a:solidFill>
                <a:latin typeface="Gotham Medium"/>
                <a:cs typeface="Gotham Medium"/>
              </a:rPr>
              <a:t>LEKTIER TIL TIRSDAG</a:t>
            </a:r>
            <a:endParaRPr lang="da-DK" sz="3600" dirty="0">
              <a:latin typeface="Gotham Medium"/>
              <a:cs typeface="Gotham Medium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62880" y="1772817"/>
            <a:ext cx="6069360" cy="345638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Tirsdag formiddag arbejder vi med et stykke software kaldet </a:t>
            </a:r>
            <a:r>
              <a:rPr lang="da-DK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Greenfoot</a:t>
            </a:r>
            <a:endParaRPr lang="da-DK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r>
              <a:rPr lang="da-DK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Installeres herfra (vælg </a:t>
            </a:r>
            <a:r>
              <a:rPr lang="da-DK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Windows</a:t>
            </a:r>
            <a:r>
              <a:rPr lang="da-DK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-versionen): </a:t>
            </a:r>
            <a:r>
              <a:rPr lang="da-DK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  <a:hlinkClick r:id="rId3"/>
              </a:rPr>
              <a:t>https://</a:t>
            </a:r>
            <a:r>
              <a:rPr lang="da-DK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  <a:hlinkClick r:id="rId3"/>
              </a:rPr>
              <a:t>www.greenfoot.org/download</a:t>
            </a:r>
            <a:endParaRPr lang="da-DK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r>
              <a:rPr lang="da-DK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Skal også bruge et såkaldt </a:t>
            </a:r>
            <a:r>
              <a:rPr lang="da-DK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scenario</a:t>
            </a:r>
            <a:r>
              <a:rPr lang="da-DK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, hent her:</a:t>
            </a:r>
          </a:p>
          <a:p>
            <a:r>
              <a:rPr lang="da-DK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  <a:hlinkClick r:id="rId4"/>
              </a:rPr>
              <a:t>https://</a:t>
            </a:r>
            <a:r>
              <a:rPr lang="da-DK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  <a:hlinkClick r:id="rId4"/>
              </a:rPr>
              <a:t>www.greenfoot.org/download/files/scenarios/wombats.gfar</a:t>
            </a:r>
            <a:endParaRPr lang="da-DK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r>
              <a:rPr lang="da-DK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Links er også på: </a:t>
            </a:r>
            <a:r>
              <a:rPr lang="da-DK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  <a:hlinkClick r:id="rId5"/>
              </a:rPr>
              <a:t>http</a:t>
            </a:r>
            <a:r>
              <a:rPr lang="da-DK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  <a:hlinkClick r:id="rId5"/>
              </a:rPr>
              <a:t>://heho-easj.dk/</a:t>
            </a:r>
            <a:r>
              <a:rPr lang="da-DK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, under 1B.</a:t>
            </a:r>
          </a:p>
          <a:p>
            <a:pPr marL="0" indent="0">
              <a:buNone/>
            </a:pPr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1368"/>
            <a:ext cx="9144000" cy="116632"/>
          </a:xfrm>
          <a:prstGeom prst="rect">
            <a:avLst/>
          </a:prstGeom>
        </p:spPr>
      </p:pic>
      <p:sp>
        <p:nvSpPr>
          <p:cNvPr id="16" name="Ellipse 15"/>
          <p:cNvSpPr/>
          <p:nvPr/>
        </p:nvSpPr>
        <p:spPr>
          <a:xfrm>
            <a:off x="7380312" y="548680"/>
            <a:ext cx="1224136" cy="1224136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7524328" y="2132856"/>
            <a:ext cx="262566" cy="262566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1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339"/>
          <a:stretch/>
        </p:blipFill>
        <p:spPr>
          <a:xfrm>
            <a:off x="-368796" y="0"/>
            <a:ext cx="4260971" cy="6818312"/>
          </a:xfrm>
          <a:prstGeom prst="rect">
            <a:avLst/>
          </a:prstGeom>
        </p:spPr>
      </p:pic>
      <p:pic>
        <p:nvPicPr>
          <p:cNvPr id="2" name="Billede 1" descr="logo_dk_illustrator_long_sort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604" y="5877272"/>
            <a:ext cx="2395396" cy="149493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1368"/>
            <a:ext cx="9144000" cy="116632"/>
          </a:xfrm>
          <a:prstGeom prst="rect">
            <a:avLst/>
          </a:prstGeom>
        </p:spPr>
      </p:pic>
      <p:pic>
        <p:nvPicPr>
          <p:cNvPr id="8" name="Billede 7" descr="Sociale medier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700808"/>
            <a:ext cx="3594100" cy="359410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4283968" y="620688"/>
            <a:ext cx="4680520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600" dirty="0" smtClean="0">
                <a:solidFill>
                  <a:srgbClr val="367068"/>
                </a:solidFill>
                <a:latin typeface="Gotham Medium"/>
                <a:cs typeface="Gotham Medium"/>
              </a:rPr>
              <a:t>SOCIALE MEDIER</a:t>
            </a:r>
            <a:endParaRPr lang="da-DK" sz="3600" dirty="0">
              <a:latin typeface="Gotham Medium"/>
              <a:cs typeface="Gotham Medium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-468560" y="4581128"/>
            <a:ext cx="1224136" cy="1224136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899592" y="5517232"/>
            <a:ext cx="452090" cy="452090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467544" y="6093296"/>
            <a:ext cx="262566" cy="262566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10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600" y="-12433"/>
            <a:ext cx="10359237" cy="6906158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971600" y="548680"/>
            <a:ext cx="1224136" cy="1224136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864096" y="908720"/>
            <a:ext cx="1403648" cy="5760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a-DK" sz="1200" dirty="0" smtClean="0">
                <a:solidFill>
                  <a:schemeClr val="bg1"/>
                </a:solidFill>
                <a:latin typeface="Gotham Medium"/>
                <a:cs typeface="Gotham Medium"/>
              </a:rPr>
              <a:t>KLIK IND </a:t>
            </a:r>
          </a:p>
          <a:p>
            <a:pPr marL="0" indent="0" algn="ctr">
              <a:buNone/>
            </a:pPr>
            <a:r>
              <a:rPr lang="da-DK" sz="1200" dirty="0" smtClean="0">
                <a:solidFill>
                  <a:schemeClr val="bg1"/>
                </a:solidFill>
                <a:latin typeface="Gotham Medium"/>
                <a:cs typeface="Gotham Medium"/>
              </a:rPr>
              <a:t>PÅ EASJ.DK</a:t>
            </a:r>
          </a:p>
        </p:txBody>
      </p:sp>
      <p:sp>
        <p:nvSpPr>
          <p:cNvPr id="5" name="Ellipse 4"/>
          <p:cNvSpPr/>
          <p:nvPr/>
        </p:nvSpPr>
        <p:spPr>
          <a:xfrm>
            <a:off x="467544" y="1628800"/>
            <a:ext cx="452090" cy="452090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1115616" y="2132856"/>
            <a:ext cx="262566" cy="262566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24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546972"/>
            <a:ext cx="3168352" cy="439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62880" y="980728"/>
            <a:ext cx="8229600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600" dirty="0" smtClean="0">
                <a:solidFill>
                  <a:srgbClr val="367068"/>
                </a:solidFill>
                <a:latin typeface="Gotham Medium"/>
                <a:cs typeface="Gotham Medium"/>
              </a:rPr>
              <a:t>MATERIALER</a:t>
            </a:r>
            <a:endParaRPr lang="da-DK" sz="3600" dirty="0">
              <a:latin typeface="Gotham Medium"/>
              <a:cs typeface="Gotham Medium"/>
            </a:endParaRPr>
          </a:p>
        </p:txBody>
      </p:sp>
    </p:spTree>
    <p:extLst>
      <p:ext uri="{BB962C8B-B14F-4D97-AF65-F5344CB8AC3E}">
        <p14:creationId xmlns:p14="http://schemas.microsoft.com/office/powerpoint/2010/main" val="113555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llipse 16"/>
          <p:cNvSpPr/>
          <p:nvPr/>
        </p:nvSpPr>
        <p:spPr>
          <a:xfrm>
            <a:off x="6876256" y="1628800"/>
            <a:ext cx="452090" cy="452090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pic>
        <p:nvPicPr>
          <p:cNvPr id="2" name="Billede 1" descr="logo_dk_illustrator_long_sort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604" y="5877272"/>
            <a:ext cx="2395396" cy="149493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62880" y="980728"/>
            <a:ext cx="8229600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600" dirty="0" smtClean="0">
                <a:solidFill>
                  <a:srgbClr val="367068"/>
                </a:solidFill>
                <a:latin typeface="Gotham Medium"/>
                <a:cs typeface="Gotham Medium"/>
              </a:rPr>
              <a:t>OM EASJ</a:t>
            </a:r>
            <a:endParaRPr lang="da-DK" sz="3600" dirty="0">
              <a:latin typeface="Gotham Medium"/>
              <a:cs typeface="Gotham Medium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62880" y="1772816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Du er på </a:t>
            </a:r>
            <a:r>
              <a:rPr lang="da-DK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Erhvervsakademi Sjælland</a:t>
            </a:r>
            <a:r>
              <a:rPr lang="da-DK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 </a:t>
            </a:r>
          </a:p>
          <a:p>
            <a:r>
              <a:rPr lang="da-DK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EASJ</a:t>
            </a:r>
            <a:r>
              <a:rPr lang="da-DK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 </a:t>
            </a:r>
            <a:r>
              <a:rPr lang="da-DK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(</a:t>
            </a:r>
            <a:r>
              <a:rPr lang="da-DK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  <a:hlinkClick r:id="rId3"/>
              </a:rPr>
              <a:t>www.easj.dk</a:t>
            </a:r>
            <a:r>
              <a:rPr lang="da-DK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)</a:t>
            </a:r>
          </a:p>
          <a:p>
            <a:r>
              <a:rPr lang="da-DK" sz="240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Elisagårdsvej 5 (2.sal), </a:t>
            </a:r>
            <a:r>
              <a:rPr lang="da-DK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en del af </a:t>
            </a:r>
            <a:r>
              <a:rPr lang="da-DK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Campus Roskilde</a:t>
            </a:r>
          </a:p>
          <a:p>
            <a:r>
              <a:rPr lang="da-DK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Midlertidige lokaler – vi flytter (forhåbentligt) til én samlet campus </a:t>
            </a:r>
            <a:r>
              <a:rPr lang="da-DK" sz="240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i fra sommer 2018 (Maglegårdsvej 2)</a:t>
            </a:r>
          </a:p>
          <a:p>
            <a:r>
              <a:rPr lang="da-DK" sz="240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Andre Datamatiker-studerende på Jernbanegade 3</a:t>
            </a:r>
            <a:endParaRPr lang="da-DK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r>
              <a:rPr lang="da-DK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Andre </a:t>
            </a:r>
            <a:r>
              <a:rPr lang="da-DK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lokationer</a:t>
            </a:r>
            <a:r>
              <a:rPr lang="da-DK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 for EASJ: </a:t>
            </a:r>
            <a:r>
              <a:rPr lang="da-DK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Køge, Næstved, Slagelse, Nykøbing Falster</a:t>
            </a:r>
          </a:p>
          <a:p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1368"/>
            <a:ext cx="9144000" cy="116632"/>
          </a:xfrm>
          <a:prstGeom prst="rect">
            <a:avLst/>
          </a:prstGeom>
        </p:spPr>
      </p:pic>
      <p:sp>
        <p:nvSpPr>
          <p:cNvPr id="16" name="Ellipse 15"/>
          <p:cNvSpPr/>
          <p:nvPr/>
        </p:nvSpPr>
        <p:spPr>
          <a:xfrm>
            <a:off x="7380312" y="548680"/>
            <a:ext cx="1224136" cy="1224136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7524328" y="2132856"/>
            <a:ext cx="262566" cy="262566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69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Kor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5004048" cy="617719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767336" y="620688"/>
            <a:ext cx="3909120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600" dirty="0" smtClean="0">
                <a:solidFill>
                  <a:srgbClr val="367068"/>
                </a:solidFill>
                <a:latin typeface="Gotham Medium"/>
                <a:cs typeface="Gotham Medium"/>
              </a:rPr>
              <a:t>HER BOR VI…</a:t>
            </a:r>
            <a:endParaRPr lang="da-DK" sz="3600" dirty="0">
              <a:latin typeface="Gotham Medium"/>
              <a:cs typeface="Gotham Medium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788024" y="2132856"/>
            <a:ext cx="2324944" cy="38164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1200" baseline="30000" dirty="0">
                <a:latin typeface="Gotham Bold"/>
                <a:cs typeface="Gotham Bold"/>
              </a:rPr>
              <a:t>Campus Køge</a:t>
            </a:r>
          </a:p>
          <a:p>
            <a:pPr marL="0" indent="0">
              <a:buNone/>
            </a:pPr>
            <a:r>
              <a:rPr lang="sk-SK" sz="1200" baseline="30000" dirty="0">
                <a:latin typeface="Gotham Book"/>
                <a:cs typeface="Gotham Book"/>
              </a:rPr>
              <a:t>Lyngvej 19-21</a:t>
            </a:r>
          </a:p>
          <a:p>
            <a:pPr marL="0" indent="0">
              <a:buNone/>
            </a:pPr>
            <a:r>
              <a:rPr lang="da-DK" sz="1200" baseline="30000" dirty="0">
                <a:latin typeface="Gotham Book"/>
                <a:cs typeface="Gotham Book"/>
              </a:rPr>
              <a:t>4600 Køge</a:t>
            </a:r>
          </a:p>
          <a:p>
            <a:pPr marL="0" indent="0">
              <a:buNone/>
            </a:pPr>
            <a:r>
              <a:rPr lang="da-DK" sz="1200" baseline="30000" dirty="0" err="1">
                <a:latin typeface="Gotham Book"/>
                <a:cs typeface="Gotham Book"/>
              </a:rPr>
              <a:t>Tlf</a:t>
            </a:r>
            <a:r>
              <a:rPr lang="da-DK" sz="1200" baseline="30000" dirty="0">
                <a:latin typeface="Gotham Book"/>
                <a:cs typeface="Gotham Book"/>
              </a:rPr>
              <a:t>: 5076 2620</a:t>
            </a:r>
          </a:p>
          <a:p>
            <a:pPr marL="0" indent="0">
              <a:buNone/>
            </a:pPr>
            <a:r>
              <a:rPr lang="da-DK" sz="1200" baseline="30000" dirty="0" err="1">
                <a:latin typeface="Gotham Book"/>
                <a:cs typeface="Gotham Book"/>
              </a:rPr>
              <a:t>campus-koge@easj.dk</a:t>
            </a:r>
            <a:endParaRPr lang="da-DK" sz="1200" baseline="30000" dirty="0">
              <a:latin typeface="Gotham Book"/>
              <a:cs typeface="Gotham Book"/>
            </a:endParaRPr>
          </a:p>
          <a:p>
            <a:pPr marL="0" indent="0">
              <a:buNone/>
            </a:pPr>
            <a:endParaRPr lang="da-DK" sz="1200" baseline="30000" dirty="0">
              <a:latin typeface="Gotham Book"/>
              <a:cs typeface="Gotham Book"/>
            </a:endParaRPr>
          </a:p>
          <a:p>
            <a:pPr marL="0" indent="0">
              <a:buNone/>
            </a:pPr>
            <a:r>
              <a:rPr lang="da-DK" sz="1200" baseline="30000" dirty="0">
                <a:latin typeface="Gotham Bold"/>
                <a:cs typeface="Gotham Bold"/>
              </a:rPr>
              <a:t>Campus Nykøbing</a:t>
            </a:r>
          </a:p>
          <a:p>
            <a:pPr marL="0" indent="0">
              <a:buNone/>
            </a:pPr>
            <a:r>
              <a:rPr lang="da-DK" sz="1200" baseline="30000" dirty="0">
                <a:latin typeface="Gotham Book"/>
                <a:cs typeface="Gotham Book"/>
              </a:rPr>
              <a:t>Bispegade 5</a:t>
            </a:r>
          </a:p>
          <a:p>
            <a:pPr marL="0" indent="0">
              <a:buNone/>
            </a:pPr>
            <a:r>
              <a:rPr lang="da-DK" sz="1200" baseline="30000" dirty="0" smtClean="0">
                <a:latin typeface="Gotham Book"/>
                <a:cs typeface="Gotham Book"/>
              </a:rPr>
              <a:t>4800 Nykøbing Falster</a:t>
            </a:r>
          </a:p>
          <a:p>
            <a:pPr marL="0" indent="0">
              <a:buNone/>
            </a:pPr>
            <a:r>
              <a:rPr lang="da-DK" sz="1200" baseline="30000" dirty="0" err="1" smtClean="0">
                <a:latin typeface="Gotham Book"/>
                <a:cs typeface="Gotham Book"/>
              </a:rPr>
              <a:t>Tlf</a:t>
            </a:r>
            <a:r>
              <a:rPr lang="da-DK" sz="1200" baseline="30000" dirty="0">
                <a:latin typeface="Gotham Book"/>
                <a:cs typeface="Gotham Book"/>
              </a:rPr>
              <a:t>: 5076 2660</a:t>
            </a:r>
          </a:p>
          <a:p>
            <a:pPr marL="0" indent="0">
              <a:buNone/>
            </a:pPr>
            <a:r>
              <a:rPr lang="da-DK" sz="1200" baseline="30000" dirty="0" err="1">
                <a:latin typeface="Gotham Book"/>
                <a:cs typeface="Gotham Book"/>
              </a:rPr>
              <a:t>campus-nykobing@easj.dk</a:t>
            </a:r>
            <a:endParaRPr lang="da-DK" sz="1200" baseline="30000" dirty="0">
              <a:latin typeface="Gotham Book"/>
              <a:cs typeface="Gotham Book"/>
            </a:endParaRPr>
          </a:p>
          <a:p>
            <a:pPr marL="0" indent="0">
              <a:buNone/>
            </a:pPr>
            <a:endParaRPr lang="da-DK" sz="1200" baseline="30000" dirty="0">
              <a:latin typeface="Gotham Bold"/>
              <a:cs typeface="Gotham Bold"/>
            </a:endParaRPr>
          </a:p>
          <a:p>
            <a:pPr marL="0" indent="0">
              <a:buNone/>
            </a:pPr>
            <a:r>
              <a:rPr lang="da-DK" sz="1200" baseline="30000" dirty="0">
                <a:latin typeface="Gotham Bold"/>
                <a:cs typeface="Gotham Bold"/>
              </a:rPr>
              <a:t>Campus Næstved</a:t>
            </a:r>
          </a:p>
          <a:p>
            <a:pPr marL="0" indent="0">
              <a:buNone/>
            </a:pPr>
            <a:r>
              <a:rPr lang="da-DK" sz="1200" baseline="30000" dirty="0">
                <a:latin typeface="Gotham Book"/>
                <a:cs typeface="Gotham Book"/>
              </a:rPr>
              <a:t>Femøvej 3</a:t>
            </a:r>
          </a:p>
          <a:p>
            <a:pPr marL="0" indent="0">
              <a:buNone/>
            </a:pPr>
            <a:r>
              <a:rPr lang="da-DK" sz="1200" baseline="30000" dirty="0">
                <a:latin typeface="Gotham Book"/>
                <a:cs typeface="Gotham Book"/>
              </a:rPr>
              <a:t>4700 Næstved</a:t>
            </a:r>
          </a:p>
          <a:p>
            <a:pPr marL="0" indent="0">
              <a:buNone/>
            </a:pPr>
            <a:r>
              <a:rPr lang="da-DK" sz="1200" baseline="30000" dirty="0" err="1">
                <a:latin typeface="Gotham Book"/>
                <a:cs typeface="Gotham Book"/>
              </a:rPr>
              <a:t>Tlf</a:t>
            </a:r>
            <a:r>
              <a:rPr lang="da-DK" sz="1200" baseline="30000" dirty="0">
                <a:latin typeface="Gotham Book"/>
                <a:cs typeface="Gotham Book"/>
              </a:rPr>
              <a:t>: 5076 2640</a:t>
            </a:r>
          </a:p>
          <a:p>
            <a:pPr marL="0" indent="0">
              <a:buNone/>
            </a:pPr>
            <a:r>
              <a:rPr lang="da-DK" sz="1200" baseline="30000" dirty="0" err="1">
                <a:latin typeface="Gotham Book"/>
                <a:cs typeface="Gotham Book"/>
              </a:rPr>
              <a:t>campus-naestved@easj.dk</a:t>
            </a:r>
            <a:endParaRPr lang="da-DK" sz="1200" baseline="30000" dirty="0">
              <a:latin typeface="Gotham Book"/>
              <a:cs typeface="Gotham Book"/>
            </a:endParaRPr>
          </a:p>
          <a:p>
            <a:pPr marL="0" indent="0">
              <a:buNone/>
            </a:pPr>
            <a:endParaRPr lang="da-DK" sz="1200" baseline="30000" dirty="0">
              <a:latin typeface="Gotham Bold"/>
              <a:cs typeface="Gotham Bold"/>
            </a:endParaRPr>
          </a:p>
          <a:p>
            <a:pPr marL="0" indent="0">
              <a:buNone/>
            </a:pPr>
            <a:r>
              <a:rPr lang="da-DK" sz="1200" baseline="30000" dirty="0">
                <a:latin typeface="Gotham Bold"/>
                <a:cs typeface="Gotham Bold"/>
              </a:rPr>
              <a:t>Campus Slagelse</a:t>
            </a:r>
          </a:p>
          <a:p>
            <a:pPr marL="0" indent="0">
              <a:buNone/>
            </a:pPr>
            <a:r>
              <a:rPr lang="da-DK" sz="1200" baseline="30000" dirty="0" err="1">
                <a:latin typeface="Gotham Book"/>
                <a:cs typeface="Gotham Book"/>
              </a:rPr>
              <a:t>Bredahlsgade</a:t>
            </a:r>
            <a:r>
              <a:rPr lang="da-DK" sz="1200" baseline="30000" dirty="0">
                <a:latin typeface="Gotham Book"/>
                <a:cs typeface="Gotham Book"/>
              </a:rPr>
              <a:t> 1</a:t>
            </a:r>
          </a:p>
          <a:p>
            <a:pPr marL="0" indent="0">
              <a:buNone/>
            </a:pPr>
            <a:r>
              <a:rPr lang="da-DK" sz="1200" baseline="30000" dirty="0">
                <a:latin typeface="Gotham Book"/>
                <a:cs typeface="Gotham Book"/>
              </a:rPr>
              <a:t>4200 Slagelse</a:t>
            </a:r>
          </a:p>
          <a:p>
            <a:pPr marL="0" indent="0">
              <a:buNone/>
            </a:pPr>
            <a:r>
              <a:rPr lang="da-DK" sz="1200" baseline="30000" dirty="0" err="1">
                <a:latin typeface="Gotham Book"/>
                <a:cs typeface="Gotham Book"/>
              </a:rPr>
              <a:t>Tlf</a:t>
            </a:r>
            <a:r>
              <a:rPr lang="da-DK" sz="1200" baseline="30000" dirty="0">
                <a:latin typeface="Gotham Book"/>
                <a:cs typeface="Gotham Book"/>
              </a:rPr>
              <a:t>: 5076 2650</a:t>
            </a:r>
          </a:p>
          <a:p>
            <a:pPr marL="0" indent="0">
              <a:buNone/>
            </a:pPr>
            <a:r>
              <a:rPr lang="da-DK" sz="1200" baseline="30000" dirty="0" err="1">
                <a:latin typeface="Gotham Book"/>
                <a:cs typeface="Gotham Book"/>
                <a:hlinkClick r:id="rId3"/>
              </a:rPr>
              <a:t>campus-Slagelse@</a:t>
            </a:r>
            <a:r>
              <a:rPr lang="da-DK" sz="1200" baseline="30000" dirty="0" err="1" smtClean="0">
                <a:latin typeface="Gotham Book"/>
                <a:cs typeface="Gotham Book"/>
                <a:hlinkClick r:id="rId3"/>
              </a:rPr>
              <a:t>easj.dk</a:t>
            </a:r>
            <a:endParaRPr lang="da-DK" sz="1200" baseline="30000" dirty="0" err="1" smtClean="0">
              <a:latin typeface="Gotham Book"/>
              <a:cs typeface="Gotham Book"/>
            </a:endParaRPr>
          </a:p>
          <a:p>
            <a:pPr marL="0" indent="0">
              <a:buNone/>
            </a:pPr>
            <a:endParaRPr lang="da-DK" sz="1200" baseline="30000" dirty="0" smtClean="0">
              <a:latin typeface="Gotham Book"/>
              <a:cs typeface="Gotham Book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824936" y="1988840"/>
            <a:ext cx="3240360" cy="439248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a-DK" sz="1200" baseline="30000" dirty="0" smtClean="0">
              <a:latin typeface="Gotham Bold"/>
              <a:cs typeface="Gotham Bold"/>
            </a:endParaRPr>
          </a:p>
          <a:p>
            <a:pPr marL="0" indent="0">
              <a:buNone/>
            </a:pPr>
            <a:r>
              <a:rPr lang="da-DK" sz="1200" baseline="30000" dirty="0" smtClean="0">
                <a:latin typeface="Gotham Bold"/>
                <a:cs typeface="Gotham Bold"/>
              </a:rPr>
              <a:t>Campus Roskilde</a:t>
            </a:r>
          </a:p>
          <a:p>
            <a:pPr marL="0" indent="0">
              <a:buNone/>
            </a:pPr>
            <a:r>
              <a:rPr lang="da-DK" sz="1200" baseline="30000" dirty="0" smtClean="0">
                <a:latin typeface="Gotham Book"/>
                <a:cs typeface="Gotham Book"/>
              </a:rPr>
              <a:t>Bakkesvinget 67</a:t>
            </a:r>
          </a:p>
          <a:p>
            <a:pPr marL="0" indent="0">
              <a:buNone/>
            </a:pPr>
            <a:r>
              <a:rPr lang="da-DK" sz="1200" baseline="30000" dirty="0" smtClean="0">
                <a:latin typeface="Gotham Book"/>
                <a:cs typeface="Gotham Book"/>
              </a:rPr>
              <a:t>4000 Roskilde</a:t>
            </a:r>
          </a:p>
          <a:p>
            <a:pPr marL="0" indent="0">
              <a:buNone/>
            </a:pPr>
            <a:r>
              <a:rPr lang="da-DK" sz="1200" baseline="30000" dirty="0" err="1" smtClean="0">
                <a:latin typeface="Gotham Book"/>
                <a:cs typeface="Gotham Book"/>
              </a:rPr>
              <a:t>Tlf</a:t>
            </a:r>
            <a:r>
              <a:rPr lang="da-DK" sz="1200" baseline="30000" dirty="0" smtClean="0">
                <a:latin typeface="Gotham Book"/>
                <a:cs typeface="Gotham Book"/>
              </a:rPr>
              <a:t>: 5076 2630</a:t>
            </a:r>
          </a:p>
          <a:p>
            <a:pPr marL="0" indent="0">
              <a:buNone/>
            </a:pPr>
            <a:r>
              <a:rPr lang="da-DK" sz="1200" baseline="30000" dirty="0" err="1" smtClean="0">
                <a:latin typeface="Gotham Book"/>
                <a:cs typeface="Gotham Book"/>
              </a:rPr>
              <a:t>campus-Roskilde@easj.dk</a:t>
            </a:r>
            <a:endParaRPr lang="da-DK" sz="1200" baseline="30000" dirty="0" smtClean="0">
              <a:latin typeface="Gotham Book"/>
              <a:cs typeface="Gotham Book"/>
            </a:endParaRPr>
          </a:p>
          <a:p>
            <a:pPr marL="0" indent="0">
              <a:buNone/>
            </a:pPr>
            <a:endParaRPr lang="da-DK" sz="1200" baseline="30000" dirty="0" smtClean="0">
              <a:latin typeface="Gotham Book"/>
              <a:cs typeface="Gotham Book"/>
            </a:endParaRPr>
          </a:p>
          <a:p>
            <a:pPr marL="0" indent="0">
              <a:buNone/>
            </a:pPr>
            <a:r>
              <a:rPr lang="da-DK" sz="1200" baseline="30000" dirty="0" smtClean="0">
                <a:latin typeface="Gotham Bold"/>
                <a:cs typeface="Gotham Bold"/>
              </a:rPr>
              <a:t>Campus Roskilde</a:t>
            </a:r>
          </a:p>
          <a:p>
            <a:pPr marL="0" indent="0">
              <a:buNone/>
            </a:pPr>
            <a:r>
              <a:rPr lang="da-DK" sz="1200" baseline="30000" dirty="0" err="1" smtClean="0">
                <a:latin typeface="Gotham Book"/>
                <a:cs typeface="Gotham Book"/>
              </a:rPr>
              <a:t>Maglegårdsvej</a:t>
            </a:r>
            <a:r>
              <a:rPr lang="da-DK" sz="1200" baseline="30000" dirty="0" smtClean="0">
                <a:latin typeface="Gotham Book"/>
                <a:cs typeface="Gotham Book"/>
              </a:rPr>
              <a:t> 8</a:t>
            </a:r>
          </a:p>
          <a:p>
            <a:pPr marL="0" indent="0">
              <a:buNone/>
            </a:pPr>
            <a:r>
              <a:rPr lang="da-DK" sz="1200" baseline="30000" dirty="0" smtClean="0">
                <a:latin typeface="Gotham Book"/>
                <a:cs typeface="Gotham Book"/>
              </a:rPr>
              <a:t>4000 Roskilde</a:t>
            </a:r>
          </a:p>
          <a:p>
            <a:pPr marL="0" indent="0">
              <a:buNone/>
            </a:pPr>
            <a:r>
              <a:rPr lang="da-DK" sz="1200" baseline="30000" dirty="0" err="1" smtClean="0">
                <a:latin typeface="Gotham Book"/>
                <a:cs typeface="Gotham Book"/>
              </a:rPr>
              <a:t>Tlf</a:t>
            </a:r>
            <a:r>
              <a:rPr lang="da-DK" sz="1200" baseline="30000" dirty="0" smtClean="0">
                <a:latin typeface="Gotham Book"/>
                <a:cs typeface="Gotham Book"/>
              </a:rPr>
              <a:t>: 5076 2630</a:t>
            </a:r>
          </a:p>
          <a:p>
            <a:pPr marL="0" indent="0">
              <a:buNone/>
            </a:pPr>
            <a:r>
              <a:rPr lang="da-DK" sz="1200" baseline="30000" dirty="0" err="1" smtClean="0">
                <a:latin typeface="Gotham Book"/>
                <a:cs typeface="Gotham Book"/>
              </a:rPr>
              <a:t>campus-Roskilde@easj.dk</a:t>
            </a:r>
            <a:endParaRPr lang="da-DK" sz="1200" baseline="30000" dirty="0" smtClean="0">
              <a:latin typeface="Gotham Book"/>
              <a:cs typeface="Gotham Book"/>
            </a:endParaRPr>
          </a:p>
          <a:p>
            <a:pPr marL="0" indent="0">
              <a:buNone/>
            </a:pPr>
            <a:endParaRPr lang="da-DK" sz="1200" baseline="30000" dirty="0" smtClean="0">
              <a:latin typeface="Gotham Book"/>
              <a:cs typeface="Gotham Book"/>
            </a:endParaRPr>
          </a:p>
          <a:p>
            <a:pPr marL="0" indent="0">
              <a:buNone/>
            </a:pPr>
            <a:r>
              <a:rPr lang="da-DK" sz="1200" baseline="30000" dirty="0" smtClean="0">
                <a:latin typeface="Gotham Bold"/>
                <a:cs typeface="Gotham Bold"/>
              </a:rPr>
              <a:t>Campus Roskilde</a:t>
            </a:r>
          </a:p>
          <a:p>
            <a:pPr marL="0" indent="0">
              <a:buNone/>
            </a:pPr>
            <a:r>
              <a:rPr lang="da-DK" sz="1200" baseline="30000" dirty="0" smtClean="0">
                <a:latin typeface="Gotham Book"/>
                <a:cs typeface="Gotham Book"/>
              </a:rPr>
              <a:t>Køgevej 131</a:t>
            </a:r>
          </a:p>
          <a:p>
            <a:pPr marL="0" indent="0">
              <a:buNone/>
            </a:pPr>
            <a:r>
              <a:rPr lang="da-DK" sz="1200" baseline="30000" dirty="0" smtClean="0">
                <a:latin typeface="Gotham Book"/>
                <a:cs typeface="Gotham Book"/>
              </a:rPr>
              <a:t>4000 Roskilde</a:t>
            </a:r>
          </a:p>
          <a:p>
            <a:pPr marL="0" indent="0">
              <a:buNone/>
            </a:pPr>
            <a:r>
              <a:rPr lang="da-DK" sz="1200" baseline="30000" dirty="0" err="1" smtClean="0">
                <a:latin typeface="Gotham Book"/>
                <a:cs typeface="Gotham Book"/>
              </a:rPr>
              <a:t>Tlf</a:t>
            </a:r>
            <a:r>
              <a:rPr lang="da-DK" sz="1200" baseline="30000" dirty="0" smtClean="0">
                <a:latin typeface="Gotham Book"/>
                <a:cs typeface="Gotham Book"/>
              </a:rPr>
              <a:t>: 5076 2630</a:t>
            </a:r>
          </a:p>
          <a:p>
            <a:pPr marL="0" indent="0">
              <a:buNone/>
            </a:pPr>
            <a:r>
              <a:rPr lang="da-DK" sz="1200" baseline="30000" dirty="0" err="1" smtClean="0">
                <a:latin typeface="Gotham Book"/>
                <a:cs typeface="Gotham Book"/>
              </a:rPr>
              <a:t>campus-Roskilde@easj.dk</a:t>
            </a:r>
            <a:endParaRPr lang="da-DK" sz="1200" baseline="30000" dirty="0" smtClean="0">
              <a:latin typeface="Gotham Book"/>
              <a:cs typeface="Gotham Book"/>
            </a:endParaRPr>
          </a:p>
          <a:p>
            <a:pPr marL="0" indent="0">
              <a:buNone/>
            </a:pPr>
            <a:endParaRPr lang="da-DK" sz="1200" baseline="30000" dirty="0" smtClean="0">
              <a:latin typeface="Gotham Bold"/>
              <a:cs typeface="Gotham Bold"/>
            </a:endParaRPr>
          </a:p>
          <a:p>
            <a:pPr marL="0" indent="0">
              <a:buNone/>
            </a:pPr>
            <a:r>
              <a:rPr lang="da-DK" sz="1200" baseline="30000" dirty="0" smtClean="0">
                <a:latin typeface="Gotham Bold"/>
                <a:cs typeface="Gotham Bold"/>
              </a:rPr>
              <a:t>Campus Roskilde</a:t>
            </a:r>
          </a:p>
          <a:p>
            <a:pPr marL="0" indent="0">
              <a:buNone/>
            </a:pPr>
            <a:r>
              <a:rPr lang="da-DK" sz="1200" baseline="30000" dirty="0" err="1" smtClean="0">
                <a:latin typeface="Gotham Book"/>
                <a:cs typeface="Gotham Book"/>
              </a:rPr>
              <a:t>Elisagårdsvej</a:t>
            </a:r>
            <a:r>
              <a:rPr lang="da-DK" sz="1200" baseline="30000" dirty="0" smtClean="0">
                <a:latin typeface="Gotham Book"/>
                <a:cs typeface="Gotham Book"/>
              </a:rPr>
              <a:t> 5</a:t>
            </a:r>
          </a:p>
          <a:p>
            <a:pPr marL="0" indent="0">
              <a:buNone/>
            </a:pPr>
            <a:r>
              <a:rPr lang="da-DK" sz="1200" baseline="30000" dirty="0" smtClean="0">
                <a:latin typeface="Gotham Book"/>
                <a:cs typeface="Gotham Book"/>
              </a:rPr>
              <a:t>4000 Roskilde</a:t>
            </a:r>
          </a:p>
          <a:p>
            <a:pPr marL="0" indent="0">
              <a:buNone/>
            </a:pPr>
            <a:r>
              <a:rPr lang="da-DK" sz="1200" baseline="30000" dirty="0" err="1" smtClean="0">
                <a:latin typeface="Gotham Book"/>
                <a:cs typeface="Gotham Book"/>
              </a:rPr>
              <a:t>Tlf</a:t>
            </a:r>
            <a:r>
              <a:rPr lang="da-DK" sz="1200" baseline="30000" dirty="0" smtClean="0">
                <a:latin typeface="Gotham Book"/>
                <a:cs typeface="Gotham Book"/>
              </a:rPr>
              <a:t>: 5076 2630</a:t>
            </a:r>
          </a:p>
          <a:p>
            <a:pPr marL="0" indent="0">
              <a:buNone/>
            </a:pPr>
            <a:r>
              <a:rPr lang="da-DK" sz="1200" baseline="30000" dirty="0" err="1" smtClean="0">
                <a:latin typeface="Gotham Book"/>
                <a:cs typeface="Gotham Book"/>
              </a:rPr>
              <a:t>campus-Roskilde@easj.dk</a:t>
            </a:r>
            <a:endParaRPr lang="da-DK" sz="1200" baseline="30000" dirty="0" smtClean="0">
              <a:latin typeface="Gotham Book"/>
              <a:cs typeface="Gotham Book"/>
            </a:endParaRPr>
          </a:p>
          <a:p>
            <a:pPr marL="0" indent="0">
              <a:buNone/>
            </a:pPr>
            <a:endParaRPr lang="da-DK" sz="1200" baseline="30000" dirty="0" smtClean="0">
              <a:latin typeface="Gotham Book"/>
              <a:cs typeface="Gotham Book"/>
            </a:endParaRPr>
          </a:p>
          <a:p>
            <a:pPr marL="0" indent="0">
              <a:buNone/>
            </a:pPr>
            <a:endParaRPr lang="da-DK" sz="1200" baseline="30000" dirty="0">
              <a:latin typeface="Gotham Book"/>
              <a:cs typeface="Gotham Book"/>
            </a:endParaRPr>
          </a:p>
        </p:txBody>
      </p:sp>
      <p:pic>
        <p:nvPicPr>
          <p:cNvPr id="10" name="Billede 9" descr="logo_dk_illustrator_long_sort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604" y="5877272"/>
            <a:ext cx="2395396" cy="1494937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1368"/>
            <a:ext cx="9144000" cy="116632"/>
          </a:xfrm>
          <a:prstGeom prst="rect">
            <a:avLst/>
          </a:prstGeom>
        </p:spPr>
      </p:pic>
      <p:sp>
        <p:nvSpPr>
          <p:cNvPr id="13" name="Ellipse 12"/>
          <p:cNvSpPr/>
          <p:nvPr/>
        </p:nvSpPr>
        <p:spPr>
          <a:xfrm>
            <a:off x="683568" y="4941168"/>
            <a:ext cx="735873" cy="735873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323528" y="5605034"/>
            <a:ext cx="271768" cy="271768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813762" y="5965074"/>
            <a:ext cx="157838" cy="157838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sp>
        <p:nvSpPr>
          <p:cNvPr id="3" name="Ellipse 2"/>
          <p:cNvSpPr/>
          <p:nvPr/>
        </p:nvSpPr>
        <p:spPr>
          <a:xfrm>
            <a:off x="6588224" y="4528996"/>
            <a:ext cx="1656184" cy="12961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1893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logo_dk_illustrator_long_sort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604" y="5877272"/>
            <a:ext cx="2395396" cy="1494937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1368"/>
            <a:ext cx="9144000" cy="116632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62880" y="404664"/>
            <a:ext cx="8229600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600" dirty="0" smtClean="0">
                <a:solidFill>
                  <a:srgbClr val="367068"/>
                </a:solidFill>
                <a:latin typeface="Gotham Medium"/>
                <a:cs typeface="Gotham Medium"/>
              </a:rPr>
              <a:t>UDDANNELSER</a:t>
            </a:r>
            <a:endParaRPr lang="da-DK" sz="3600" dirty="0">
              <a:latin typeface="Gotham Medium"/>
              <a:cs typeface="Gotham Medium"/>
            </a:endParaRPr>
          </a:p>
        </p:txBody>
      </p:sp>
      <p:pic>
        <p:nvPicPr>
          <p:cNvPr id="3" name="Billede 2" descr="Infografik uddannelsestrappen ny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12" y="1327819"/>
            <a:ext cx="6658684" cy="4333429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577612" y="3573016"/>
            <a:ext cx="1656184" cy="12961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6577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llipse 16"/>
          <p:cNvSpPr/>
          <p:nvPr/>
        </p:nvSpPr>
        <p:spPr>
          <a:xfrm>
            <a:off x="6876256" y="1628800"/>
            <a:ext cx="452090" cy="452090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pic>
        <p:nvPicPr>
          <p:cNvPr id="2" name="Billede 1" descr="logo_dk_illustrator_long_sort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604" y="5877272"/>
            <a:ext cx="2395396" cy="149493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62880" y="980728"/>
            <a:ext cx="8229600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600" dirty="0" smtClean="0">
                <a:solidFill>
                  <a:srgbClr val="367068"/>
                </a:solidFill>
                <a:latin typeface="Gotham Medium"/>
                <a:cs typeface="Gotham Medium"/>
              </a:rPr>
              <a:t>EASJ – Datamatiker</a:t>
            </a:r>
            <a:endParaRPr lang="da-DK" sz="3600" dirty="0">
              <a:latin typeface="Gotham Medium"/>
              <a:cs typeface="Gotham Medium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62880" y="1772816"/>
            <a:ext cx="542128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I efteråret 2017 vil al undervisning (for denne klasse) foregå her på </a:t>
            </a:r>
            <a:r>
              <a:rPr lang="da-DK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Elisagårdsvej</a:t>
            </a:r>
            <a:r>
              <a:rPr lang="da-DK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!</a:t>
            </a:r>
          </a:p>
          <a:p>
            <a:r>
              <a:rPr lang="da-DK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1.semester B-klasse: undervisning i lokale 201</a:t>
            </a:r>
          </a:p>
          <a:p>
            <a:r>
              <a:rPr lang="da-DK" sz="2400" dirty="0">
                <a:latin typeface="Gotham Book"/>
                <a:cs typeface="Gotham Book"/>
              </a:rPr>
              <a:t>1.semester C</a:t>
            </a:r>
            <a:r>
              <a:rPr lang="da-DK" sz="2400" dirty="0" smtClean="0">
                <a:latin typeface="Gotham Book"/>
                <a:cs typeface="Gotham Book"/>
              </a:rPr>
              <a:t>-klasse</a:t>
            </a:r>
            <a:r>
              <a:rPr lang="da-DK" sz="2400" dirty="0">
                <a:latin typeface="Gotham Book"/>
                <a:cs typeface="Gotham Book"/>
              </a:rPr>
              <a:t>: </a:t>
            </a:r>
            <a:r>
              <a:rPr lang="da-DK" sz="2400" dirty="0" smtClean="0">
                <a:latin typeface="Gotham Book"/>
                <a:cs typeface="Gotham Book"/>
              </a:rPr>
              <a:t>lokale 202</a:t>
            </a:r>
          </a:p>
          <a:p>
            <a:r>
              <a:rPr lang="da-DK" sz="2400" dirty="0" smtClean="0">
                <a:latin typeface="Gotham Book"/>
                <a:cs typeface="Gotham Book"/>
              </a:rPr>
              <a:t>2.semester F-klasse</a:t>
            </a:r>
            <a:r>
              <a:rPr lang="da-DK" sz="2400" dirty="0">
                <a:latin typeface="Gotham Book"/>
                <a:cs typeface="Gotham Book"/>
              </a:rPr>
              <a:t>: undervisning i lokale </a:t>
            </a:r>
            <a:r>
              <a:rPr lang="da-DK" sz="2400" dirty="0" smtClean="0">
                <a:latin typeface="Gotham Book"/>
                <a:cs typeface="Gotham Book"/>
              </a:rPr>
              <a:t>203</a:t>
            </a:r>
          </a:p>
          <a:p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1368"/>
            <a:ext cx="9144000" cy="116632"/>
          </a:xfrm>
          <a:prstGeom prst="rect">
            <a:avLst/>
          </a:prstGeom>
        </p:spPr>
      </p:pic>
      <p:sp>
        <p:nvSpPr>
          <p:cNvPr id="16" name="Ellipse 15"/>
          <p:cNvSpPr/>
          <p:nvPr/>
        </p:nvSpPr>
        <p:spPr>
          <a:xfrm>
            <a:off x="7380312" y="548680"/>
            <a:ext cx="1224136" cy="1224136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7524328" y="2132856"/>
            <a:ext cx="262566" cy="262566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69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logo_dk_illustrator_long_sort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604" y="5877272"/>
            <a:ext cx="2395396" cy="149493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411760" y="980728"/>
            <a:ext cx="6264696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600" dirty="0" smtClean="0">
                <a:solidFill>
                  <a:srgbClr val="367068"/>
                </a:solidFill>
                <a:latin typeface="Gotham Medium"/>
                <a:cs typeface="Gotham Medium"/>
              </a:rPr>
              <a:t>Datamatiker- uddannelsen</a:t>
            </a:r>
            <a:endParaRPr lang="da-DK" sz="3600" dirty="0">
              <a:latin typeface="Gotham Medium"/>
              <a:cs typeface="Gotham Medium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411760" y="1772816"/>
            <a:ext cx="648072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1.semester</a:t>
            </a:r>
            <a:r>
              <a:rPr lang="da-DK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: SW </a:t>
            </a:r>
            <a:r>
              <a:rPr lang="da-DK" sz="240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Design (SWD) &amp; SW Construction (SWC)</a:t>
            </a:r>
            <a:endParaRPr lang="da-DK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r>
              <a:rPr lang="da-DK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2</a:t>
            </a:r>
            <a:r>
              <a:rPr lang="da-DK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.semester</a:t>
            </a:r>
            <a:r>
              <a:rPr lang="da-DK" sz="24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: SW Design (SWD) &amp; SW Construction (SWC)</a:t>
            </a:r>
            <a:endParaRPr lang="da-DK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r>
              <a:rPr lang="da-DK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3.semester</a:t>
            </a:r>
            <a:r>
              <a:rPr lang="da-DK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: Netværk, videregående programmering, Systemudvikling</a:t>
            </a:r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r>
              <a:rPr lang="da-DK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4.semester</a:t>
            </a:r>
            <a:r>
              <a:rPr lang="da-DK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: Valgfag</a:t>
            </a:r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r>
              <a:rPr lang="da-DK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5.semester</a:t>
            </a:r>
            <a:r>
              <a:rPr lang="da-DK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rPr>
              <a:t>: Praktik og hovedopgave</a:t>
            </a:r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  <a:p>
            <a:endParaRPr lang="da-DK" sz="2400" dirty="0">
              <a:solidFill>
                <a:schemeClr val="tx1">
                  <a:lumMod val="65000"/>
                  <a:lumOff val="35000"/>
                </a:schemeClr>
              </a:solidFill>
              <a:latin typeface="Gotham Book"/>
              <a:cs typeface="Gotham Book"/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1368"/>
            <a:ext cx="9144000" cy="116632"/>
          </a:xfrm>
          <a:prstGeom prst="rect">
            <a:avLst/>
          </a:prstGeom>
        </p:spPr>
      </p:pic>
      <p:sp>
        <p:nvSpPr>
          <p:cNvPr id="15" name="Ellipse 14"/>
          <p:cNvSpPr/>
          <p:nvPr/>
        </p:nvSpPr>
        <p:spPr>
          <a:xfrm>
            <a:off x="447502" y="4581128"/>
            <a:ext cx="1224136" cy="1224136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1815654" y="5517232"/>
            <a:ext cx="452090" cy="452090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1383606" y="6093296"/>
            <a:ext cx="262566" cy="262566"/>
          </a:xfrm>
          <a:prstGeom prst="ellipse">
            <a:avLst/>
          </a:prstGeom>
          <a:solidFill>
            <a:srgbClr val="D52B1E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00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EBD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1539</TotalTime>
  <Words>1015</Words>
  <Application>Microsoft Office PowerPoint</Application>
  <PresentationFormat>Skærmshow (4:3)</PresentationFormat>
  <Paragraphs>258</Paragraphs>
  <Slides>36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36</vt:i4>
      </vt:variant>
    </vt:vector>
  </HeadingPairs>
  <TitlesOfParts>
    <vt:vector size="42" baseType="lpstr">
      <vt:lpstr>Arial</vt:lpstr>
      <vt:lpstr>Calibri</vt:lpstr>
      <vt:lpstr>Gotham Bold</vt:lpstr>
      <vt:lpstr>Gotham Book</vt:lpstr>
      <vt:lpstr>Gotham Medium</vt:lpstr>
      <vt:lpstr>Office Theme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henrik kryger høltzer</cp:lastModifiedBy>
  <cp:revision>116</cp:revision>
  <cp:lastPrinted>2015-01-13T11:08:06Z</cp:lastPrinted>
  <dcterms:created xsi:type="dcterms:W3CDTF">2012-08-28T10:08:52Z</dcterms:created>
  <dcterms:modified xsi:type="dcterms:W3CDTF">2017-09-03T16:33:54Z</dcterms:modified>
</cp:coreProperties>
</file>